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5"/>
  </p:notesMasterIdLst>
  <p:sldIdLst>
    <p:sldId id="327" r:id="rId2"/>
    <p:sldId id="426" r:id="rId3"/>
    <p:sldId id="257" r:id="rId4"/>
    <p:sldId id="427" r:id="rId5"/>
    <p:sldId id="428" r:id="rId6"/>
    <p:sldId id="420" r:id="rId7"/>
    <p:sldId id="506" r:id="rId8"/>
    <p:sldId id="438" r:id="rId9"/>
    <p:sldId id="421" r:id="rId10"/>
    <p:sldId id="435" r:id="rId11"/>
    <p:sldId id="505" r:id="rId12"/>
    <p:sldId id="430" r:id="rId13"/>
    <p:sldId id="424" r:id="rId14"/>
    <p:sldId id="425" r:id="rId15"/>
    <p:sldId id="436" r:id="rId16"/>
    <p:sldId id="422" r:id="rId17"/>
    <p:sldId id="437" r:id="rId18"/>
    <p:sldId id="500" r:id="rId19"/>
    <p:sldId id="440" r:id="rId20"/>
    <p:sldId id="442" r:id="rId21"/>
    <p:sldId id="441" r:id="rId22"/>
    <p:sldId id="494" r:id="rId23"/>
    <p:sldId id="444" r:id="rId24"/>
    <p:sldId id="495" r:id="rId25"/>
    <p:sldId id="496" r:id="rId26"/>
    <p:sldId id="443" r:id="rId27"/>
    <p:sldId id="497" r:id="rId28"/>
    <p:sldId id="522" r:id="rId29"/>
    <p:sldId id="445" r:id="rId30"/>
    <p:sldId id="446" r:id="rId31"/>
    <p:sldId id="498" r:id="rId32"/>
    <p:sldId id="464" r:id="rId33"/>
    <p:sldId id="466" r:id="rId34"/>
    <p:sldId id="468" r:id="rId35"/>
    <p:sldId id="469" r:id="rId36"/>
    <p:sldId id="470" r:id="rId37"/>
    <p:sldId id="471" r:id="rId38"/>
    <p:sldId id="472" r:id="rId39"/>
    <p:sldId id="473" r:id="rId40"/>
    <p:sldId id="474" r:id="rId41"/>
    <p:sldId id="475" r:id="rId42"/>
    <p:sldId id="476" r:id="rId43"/>
    <p:sldId id="477" r:id="rId44"/>
    <p:sldId id="479" r:id="rId45"/>
    <p:sldId id="490" r:id="rId46"/>
    <p:sldId id="503" r:id="rId47"/>
    <p:sldId id="491" r:id="rId48"/>
    <p:sldId id="508" r:id="rId49"/>
    <p:sldId id="521" r:id="rId50"/>
    <p:sldId id="509" r:id="rId51"/>
    <p:sldId id="510" r:id="rId52"/>
    <p:sldId id="511" r:id="rId53"/>
    <p:sldId id="512" r:id="rId54"/>
    <p:sldId id="513" r:id="rId55"/>
    <p:sldId id="514" r:id="rId56"/>
    <p:sldId id="515" r:id="rId57"/>
    <p:sldId id="517" r:id="rId58"/>
    <p:sldId id="518" r:id="rId59"/>
    <p:sldId id="516" r:id="rId60"/>
    <p:sldId id="519" r:id="rId61"/>
    <p:sldId id="504" r:id="rId62"/>
    <p:sldId id="523" r:id="rId63"/>
    <p:sldId id="501" r:id="rId64"/>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Cheltenhm BdItHd BT" panose="02040703050705090403" pitchFamily="18" charset="0"/>
      <p:regular r:id="rId70"/>
    </p:embeddedFont>
    <p:embeddedFont>
      <p:font typeface="Cheltenhm BdHd BT" panose="02040703050705020403" pitchFamily="18" charset="0"/>
      <p:regular r:id="rId71"/>
    </p:embeddedFont>
    <p:embeddedFont>
      <p:font typeface="Programma" panose="02000009000000000000" pitchFamily="49" charset="0"/>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9949" autoAdjust="0"/>
  </p:normalViewPr>
  <p:slideViewPr>
    <p:cSldViewPr snapToGrid="0">
      <p:cViewPr varScale="1">
        <p:scale>
          <a:sx n="70" d="100"/>
          <a:sy n="70" d="100"/>
        </p:scale>
        <p:origin x="-116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754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Crockford" userId="122ddc40100c3389" providerId="LiveId" clId="{65F16EBB-2D11-4656-8615-8EC1DA5690F2}"/>
    <pc:docChg chg="addSld delSld modSld">
      <pc:chgData name="Douglas Crockford" userId="122ddc40100c3389" providerId="LiveId" clId="{65F16EBB-2D11-4656-8615-8EC1DA5690F2}" dt="2018-03-27T21:13:48.144" v="60" actId="2696"/>
      <pc:docMkLst>
        <pc:docMk/>
      </pc:docMkLst>
      <pc:sldChg chg="modSp">
        <pc:chgData name="Douglas Crockford" userId="122ddc40100c3389" providerId="LiveId" clId="{65F16EBB-2D11-4656-8615-8EC1DA5690F2}" dt="2018-03-27T20:29:58.720" v="9" actId="2696"/>
        <pc:sldMkLst>
          <pc:docMk/>
          <pc:sldMk cId="2048485805" sldId="420"/>
        </pc:sldMkLst>
        <pc:spChg chg="mod">
          <ac:chgData name="Douglas Crockford" userId="122ddc40100c3389" providerId="LiveId" clId="{65F16EBB-2D11-4656-8615-8EC1DA5690F2}" dt="2018-03-27T20:29:58.720" v="9" actId="2696"/>
          <ac:spMkLst>
            <pc:docMk/>
            <pc:sldMk cId="2048485805" sldId="420"/>
            <ac:spMk id="4" creationId="{00000000-0000-0000-0000-000000000000}"/>
          </ac:spMkLst>
        </pc:spChg>
      </pc:sldChg>
      <pc:sldChg chg="modSp">
        <pc:chgData name="Douglas Crockford" userId="122ddc40100c3389" providerId="LiveId" clId="{65F16EBB-2D11-4656-8615-8EC1DA5690F2}" dt="2018-03-27T20:26:32.056" v="4" actId="6549"/>
        <pc:sldMkLst>
          <pc:docMk/>
          <pc:sldMk cId="1074693895" sldId="428"/>
        </pc:sldMkLst>
        <pc:spChg chg="mod">
          <ac:chgData name="Douglas Crockford" userId="122ddc40100c3389" providerId="LiveId" clId="{65F16EBB-2D11-4656-8615-8EC1DA5690F2}" dt="2018-03-27T20:26:32.056" v="4" actId="6549"/>
          <ac:spMkLst>
            <pc:docMk/>
            <pc:sldMk cId="1074693895" sldId="428"/>
            <ac:spMk id="2" creationId="{00000000-0000-0000-0000-000000000000}"/>
          </ac:spMkLst>
        </pc:spChg>
      </pc:sldChg>
      <pc:sldChg chg="modSp">
        <pc:chgData name="Douglas Crockford" userId="122ddc40100c3389" providerId="LiveId" clId="{65F16EBB-2D11-4656-8615-8EC1DA5690F2}" dt="2018-03-27T20:43:38.096" v="22" actId="2696"/>
        <pc:sldMkLst>
          <pc:docMk/>
          <pc:sldMk cId="1496421642" sldId="436"/>
        </pc:sldMkLst>
        <pc:spChg chg="mod">
          <ac:chgData name="Douglas Crockford" userId="122ddc40100c3389" providerId="LiveId" clId="{65F16EBB-2D11-4656-8615-8EC1DA5690F2}" dt="2018-03-27T20:43:38.096" v="22" actId="2696"/>
          <ac:spMkLst>
            <pc:docMk/>
            <pc:sldMk cId="1496421642" sldId="436"/>
            <ac:spMk id="4" creationId="{00000000-0000-0000-0000-000000000000}"/>
          </ac:spMkLst>
        </pc:spChg>
      </pc:sldChg>
      <pc:sldChg chg="modSp modAnim">
        <pc:chgData name="Douglas Crockford" userId="122ddc40100c3389" providerId="LiveId" clId="{65F16EBB-2D11-4656-8615-8EC1DA5690F2}" dt="2018-03-27T20:36:01.344" v="20" actId="16959"/>
        <pc:sldMkLst>
          <pc:docMk/>
          <pc:sldMk cId="2430022727" sldId="438"/>
        </pc:sldMkLst>
        <pc:spChg chg="mod">
          <ac:chgData name="Douglas Crockford" userId="122ddc40100c3389" providerId="LiveId" clId="{65F16EBB-2D11-4656-8615-8EC1DA5690F2}" dt="2018-03-27T20:35:54.269" v="17" actId="20577"/>
          <ac:spMkLst>
            <pc:docMk/>
            <pc:sldMk cId="2430022727" sldId="438"/>
            <ac:spMk id="4" creationId="{00000000-0000-0000-0000-000000000000}"/>
          </ac:spMkLst>
        </pc:spChg>
      </pc:sldChg>
      <pc:sldChg chg="add">
        <pc:chgData name="Douglas Crockford" userId="122ddc40100c3389" providerId="LiveId" clId="{65F16EBB-2D11-4656-8615-8EC1DA5690F2}" dt="2018-03-27T20:21:54.380" v="1" actId="2696"/>
        <pc:sldMkLst>
          <pc:docMk/>
          <pc:sldMk cId="2158816435" sldId="503"/>
        </pc:sldMkLst>
      </pc:sldChg>
      <pc:sldChg chg="modSp add">
        <pc:chgData name="Douglas Crockford" userId="122ddc40100c3389" providerId="LiveId" clId="{65F16EBB-2D11-4656-8615-8EC1DA5690F2}" dt="2018-03-27T20:23:31.251" v="3" actId="6549"/>
        <pc:sldMkLst>
          <pc:docMk/>
          <pc:sldMk cId="1328970008" sldId="504"/>
        </pc:sldMkLst>
        <pc:spChg chg="mod">
          <ac:chgData name="Douglas Crockford" userId="122ddc40100c3389" providerId="LiveId" clId="{65F16EBB-2D11-4656-8615-8EC1DA5690F2}" dt="2018-03-27T20:23:31.251" v="3" actId="6549"/>
          <ac:spMkLst>
            <pc:docMk/>
            <pc:sldMk cId="1328970008" sldId="504"/>
            <ac:spMk id="2" creationId="{00000000-0000-0000-0000-000000000000}"/>
          </ac:spMkLst>
        </pc:spChg>
      </pc:sldChg>
    </pc:docChg>
  </pc:docChgLst>
  <pc:docChgLst>
    <pc:chgData name="Douglas Crockford" userId="122ddc40100c3389" providerId="LiveId" clId="{EEF4E15E-240A-48BC-9857-42D90FD59B72}"/>
    <pc:docChg chg="addSld delSld modSld">
      <pc:chgData name="Douglas Crockford" userId="122ddc40100c3389" providerId="LiveId" clId="{EEF4E15E-240A-48BC-9857-42D90FD59B72}" dt="2018-04-12T18:22:30.691" v="21" actId="20577"/>
      <pc:docMkLst>
        <pc:docMk/>
      </pc:docMkLst>
      <pc:sldChg chg="modSp modAnim">
        <pc:chgData name="Douglas Crockford" userId="122ddc40100c3389" providerId="LiveId" clId="{EEF4E15E-240A-48BC-9857-42D90FD59B72}" dt="2018-04-12T18:22:30.691" v="21" actId="20577"/>
        <pc:sldMkLst>
          <pc:docMk/>
          <pc:sldMk cId="1195925659" sldId="443"/>
        </pc:sldMkLst>
        <pc:spChg chg="mod">
          <ac:chgData name="Douglas Crockford" userId="122ddc40100c3389" providerId="LiveId" clId="{EEF4E15E-240A-48BC-9857-42D90FD59B72}" dt="2018-04-12T18:22:30.691" v="21" actId="20577"/>
          <ac:spMkLst>
            <pc:docMk/>
            <pc:sldMk cId="1195925659" sldId="443"/>
            <ac:spMk id="4" creationId="{00000000-0000-0000-0000-000000000000}"/>
          </ac:spMkLst>
        </pc:spChg>
      </pc:sldChg>
      <pc:sldChg chg="add">
        <pc:chgData name="Douglas Crockford" userId="122ddc40100c3389" providerId="LiveId" clId="{EEF4E15E-240A-48BC-9857-42D90FD59B72}" dt="2018-03-30T05:18:07.551" v="17" actId="20577"/>
        <pc:sldMkLst>
          <pc:docMk/>
          <pc:sldMk cId="3015881898" sldId="505"/>
        </pc:sldMkLst>
      </pc:sldChg>
    </pc:docChg>
  </pc:docChgLst>
  <pc:docChgLst>
    <pc:chgData name="Douglas Crockford" userId="122ddc40100c3389" providerId="LiveId" clId="{ED6C957C-9ECD-4F1C-A92E-5DC0041114E7}"/>
    <pc:docChg chg="delSld">
      <pc:chgData name="Douglas Crockford" userId="122ddc40100c3389" providerId="LiveId" clId="{ED6C957C-9ECD-4F1C-A92E-5DC0041114E7}" dt="2018-05-31T11:02:19.440" v="0" actId="2696"/>
      <pc:docMkLst>
        <pc:docMk/>
      </pc:docMkLst>
      <pc:sldChg chg="del">
        <pc:chgData name="Douglas Crockford" userId="122ddc40100c3389" providerId="LiveId" clId="{ED6C957C-9ECD-4F1C-A92E-5DC0041114E7}" dt="2018-05-31T11:02:19.440" v="0" actId="2696"/>
        <pc:sldMkLst>
          <pc:docMk/>
          <pc:sldMk cId="2383936519" sldId="432"/>
        </pc:sldMkLst>
      </pc:sldChg>
    </pc:docChg>
  </pc:docChgLst>
  <pc:docChgLst>
    <pc:chgData name="Douglas Crockford" userId="122ddc40100c3389" providerId="LiveId" clId="{87C56A8F-F00A-4672-939E-3A4489515A17}"/>
  </pc:docChgLst>
  <pc:docChgLst>
    <pc:chgData name="Douglas Crockford" userId="122ddc40100c3389" providerId="LiveId" clId="{24E6071B-590B-48A8-B64B-7E75E8EC0312}"/>
    <pc:docChg chg="custSel addSld modSld sldOrd">
      <pc:chgData name="Douglas Crockford" userId="122ddc40100c3389" providerId="LiveId" clId="{24E6071B-590B-48A8-B64B-7E75E8EC0312}" dt="2018-05-27T17:12:26.815" v="35" actId="20577"/>
      <pc:docMkLst>
        <pc:docMk/>
      </pc:docMkLst>
      <pc:sldChg chg="ord">
        <pc:chgData name="Douglas Crockford" userId="122ddc40100c3389" providerId="LiveId" clId="{24E6071B-590B-48A8-B64B-7E75E8EC0312}" dt="2018-05-11T16:59:20.620" v="23" actId="20577"/>
        <pc:sldMkLst>
          <pc:docMk/>
          <pc:sldMk cId="3691093700" sldId="430"/>
        </pc:sldMkLst>
      </pc:sldChg>
      <pc:sldChg chg="modSp modAnim">
        <pc:chgData name="Douglas Crockford" userId="122ddc40100c3389" providerId="LiveId" clId="{24E6071B-590B-48A8-B64B-7E75E8EC0312}" dt="2018-05-11T16:51:28.029" v="22" actId="20577"/>
        <pc:sldMkLst>
          <pc:docMk/>
          <pc:sldMk cId="1496421642" sldId="436"/>
        </pc:sldMkLst>
        <pc:spChg chg="mod">
          <ac:chgData name="Douglas Crockford" userId="122ddc40100c3389" providerId="LiveId" clId="{24E6071B-590B-48A8-B64B-7E75E8EC0312}" dt="2018-05-11T16:51:15.016" v="0" actId="6549"/>
          <ac:spMkLst>
            <pc:docMk/>
            <pc:sldMk cId="1496421642" sldId="436"/>
            <ac:spMk id="3" creationId="{00000000-0000-0000-0000-000000000000}"/>
          </ac:spMkLst>
        </pc:spChg>
        <pc:spChg chg="mod">
          <ac:chgData name="Douglas Crockford" userId="122ddc40100c3389" providerId="LiveId" clId="{24E6071B-590B-48A8-B64B-7E75E8EC0312}" dt="2018-05-11T16:51:28.029" v="22" actId="20577"/>
          <ac:spMkLst>
            <pc:docMk/>
            <pc:sldMk cId="1496421642" sldId="436"/>
            <ac:spMk id="4" creationId="{00000000-0000-0000-0000-000000000000}"/>
          </ac:spMkLst>
        </pc:spChg>
      </pc:sldChg>
      <pc:sldChg chg="modSp modAnim">
        <pc:chgData name="Douglas Crockford" userId="122ddc40100c3389" providerId="LiveId" clId="{24E6071B-590B-48A8-B64B-7E75E8EC0312}" dt="2018-05-27T17:12:26.815" v="35" actId="20577"/>
        <pc:sldMkLst>
          <pc:docMk/>
          <pc:sldMk cId="1195925659" sldId="443"/>
        </pc:sldMkLst>
        <pc:spChg chg="mod">
          <ac:chgData name="Douglas Crockford" userId="122ddc40100c3389" providerId="LiveId" clId="{24E6071B-590B-48A8-B64B-7E75E8EC0312}" dt="2018-05-27T17:12:26.815" v="35" actId="20577"/>
          <ac:spMkLst>
            <pc:docMk/>
            <pc:sldMk cId="1195925659" sldId="443"/>
            <ac:spMk id="4" creationId="{00000000-0000-0000-0000-000000000000}"/>
          </ac:spMkLst>
        </pc:spChg>
      </pc:sldChg>
      <pc:sldChg chg="addSp delSp modSp add">
        <pc:chgData name="Douglas Crockford" userId="122ddc40100c3389" providerId="LiveId" clId="{24E6071B-590B-48A8-B64B-7E75E8EC0312}" dt="2018-05-21T23:31:39.644" v="34" actId="2710"/>
        <pc:sldMkLst>
          <pc:docMk/>
          <pc:sldMk cId="205074459" sldId="523"/>
        </pc:sldMkLst>
        <pc:spChg chg="mod">
          <ac:chgData name="Douglas Crockford" userId="122ddc40100c3389" providerId="LiveId" clId="{24E6071B-590B-48A8-B64B-7E75E8EC0312}" dt="2018-05-21T23:31:39.644" v="34" actId="2710"/>
          <ac:spMkLst>
            <pc:docMk/>
            <pc:sldMk cId="205074459" sldId="523"/>
            <ac:spMk id="2" creationId="{630C1DFE-CDAA-4B81-A378-92B927417F45}"/>
          </ac:spMkLst>
        </pc:spChg>
        <pc:spChg chg="add del">
          <ac:chgData name="Douglas Crockford" userId="122ddc40100c3389" providerId="LiveId" clId="{24E6071B-590B-48A8-B64B-7E75E8EC0312}" dt="2018-05-21T23:30:46.077" v="27" actId="2710"/>
          <ac:spMkLst>
            <pc:docMk/>
            <pc:sldMk cId="205074459" sldId="523"/>
            <ac:spMk id="3" creationId="{B770068B-8D70-4757-B496-862D866BEA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F4F01-B695-43D6-BAE7-328A068B54C6}" type="datetimeFigureOut">
              <a:rPr lang="en-US" smtClean="0"/>
              <a:t>2018-12-10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10D93-4052-4AA0-BB21-4E069E1DE689}" type="slidenum">
              <a:rPr lang="en-US" smtClean="0"/>
              <a:t>‹#›</a:t>
            </a:fld>
            <a:endParaRPr lang="en-US"/>
          </a:p>
        </p:txBody>
      </p:sp>
    </p:spTree>
    <p:extLst>
      <p:ext uri="{BB962C8B-B14F-4D97-AF65-F5344CB8AC3E}">
        <p14:creationId xmlns:p14="http://schemas.microsoft.com/office/powerpoint/2010/main" val="349177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a:t>
            </a:fld>
            <a:endParaRPr lang="en-US"/>
          </a:p>
        </p:txBody>
      </p:sp>
    </p:spTree>
    <p:extLst>
      <p:ext uri="{BB962C8B-B14F-4D97-AF65-F5344CB8AC3E}">
        <p14:creationId xmlns:p14="http://schemas.microsoft.com/office/powerpoint/2010/main" val="24236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come to the next talk.</a:t>
            </a:r>
          </a:p>
        </p:txBody>
      </p:sp>
      <p:sp>
        <p:nvSpPr>
          <p:cNvPr id="4" name="Slide Number Placeholder 3"/>
          <p:cNvSpPr>
            <a:spLocks noGrp="1"/>
          </p:cNvSpPr>
          <p:nvPr>
            <p:ph type="sldNum" sz="quarter" idx="10"/>
          </p:nvPr>
        </p:nvSpPr>
        <p:spPr/>
        <p:txBody>
          <a:bodyPr/>
          <a:lstStyle/>
          <a:p>
            <a:fld id="{D30C4A4F-4FDB-4476-8E43-8AFADDAA76E1}" type="slidenum">
              <a:rPr lang="en-US" smtClean="0"/>
              <a:pPr/>
              <a:t>47</a:t>
            </a:fld>
            <a:endParaRPr lang="en-US"/>
          </a:p>
        </p:txBody>
      </p:sp>
    </p:spTree>
    <p:extLst>
      <p:ext uri="{BB962C8B-B14F-4D97-AF65-F5344CB8AC3E}">
        <p14:creationId xmlns:p14="http://schemas.microsoft.com/office/powerpoint/2010/main" val="225243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heltenhm BdItHd BT" panose="02040703050705090403" pitchFamily="18" charset="0"/>
                <a:cs typeface="Programma" panose="02000009000000000000" pitchFamily="49" charset="0"/>
              </a:rPr>
              <a:t>milliseconds</a:t>
            </a:r>
            <a:endParaRPr lang="en-US" dirty="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59</a:t>
            </a:fld>
            <a:endParaRPr lang="en-US"/>
          </a:p>
        </p:txBody>
      </p:sp>
    </p:spTree>
    <p:extLst>
      <p:ext uri="{BB962C8B-B14F-4D97-AF65-F5344CB8AC3E}">
        <p14:creationId xmlns:p14="http://schemas.microsoft.com/office/powerpoint/2010/main" val="169205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10D93-4052-4AA0-BB21-4E069E1DE689}" type="slidenum">
              <a:rPr lang="en-US" smtClean="0"/>
              <a:t>61</a:t>
            </a:fld>
            <a:endParaRPr lang="en-US"/>
          </a:p>
        </p:txBody>
      </p:sp>
    </p:spTree>
    <p:extLst>
      <p:ext uri="{BB962C8B-B14F-4D97-AF65-F5344CB8AC3E}">
        <p14:creationId xmlns:p14="http://schemas.microsoft.com/office/powerpoint/2010/main" val="391519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a:t>
            </a:fld>
            <a:endParaRPr lang="en-US"/>
          </a:p>
        </p:txBody>
      </p:sp>
    </p:spTree>
    <p:extLst>
      <p:ext uri="{BB962C8B-B14F-4D97-AF65-F5344CB8AC3E}">
        <p14:creationId xmlns:p14="http://schemas.microsoft.com/office/powerpoint/2010/main" val="148627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6</a:t>
            </a:fld>
            <a:endParaRPr lang="en-US"/>
          </a:p>
        </p:txBody>
      </p:sp>
    </p:spTree>
    <p:extLst>
      <p:ext uri="{BB962C8B-B14F-4D97-AF65-F5344CB8AC3E}">
        <p14:creationId xmlns:p14="http://schemas.microsoft.com/office/powerpoint/2010/main" val="225644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7</a:t>
            </a:fld>
            <a:endParaRPr lang="en-US"/>
          </a:p>
        </p:txBody>
      </p:sp>
    </p:spTree>
    <p:extLst>
      <p:ext uri="{BB962C8B-B14F-4D97-AF65-F5344CB8AC3E}">
        <p14:creationId xmlns:p14="http://schemas.microsoft.com/office/powerpoint/2010/main" val="420739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9</a:t>
            </a:fld>
            <a:endParaRPr lang="en-US"/>
          </a:p>
        </p:txBody>
      </p:sp>
    </p:spTree>
    <p:extLst>
      <p:ext uri="{BB962C8B-B14F-4D97-AF65-F5344CB8AC3E}">
        <p14:creationId xmlns:p14="http://schemas.microsoft.com/office/powerpoint/2010/main" val="372880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16</a:t>
            </a:fld>
            <a:endParaRPr lang="en-US"/>
          </a:p>
        </p:txBody>
      </p:sp>
    </p:spTree>
    <p:extLst>
      <p:ext uri="{BB962C8B-B14F-4D97-AF65-F5344CB8AC3E}">
        <p14:creationId xmlns:p14="http://schemas.microsoft.com/office/powerpoint/2010/main" val="299039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a:t>
            </a:r>
            <a:r>
              <a:rPr lang="en-US" baseline="0" dirty="0"/>
              <a:t> be a document delivery system. It performs poorly as an application delivery system.</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30</a:t>
            </a:fld>
            <a:endParaRPr lang="en-US"/>
          </a:p>
        </p:txBody>
      </p:sp>
    </p:spTree>
    <p:extLst>
      <p:ext uri="{BB962C8B-B14F-4D97-AF65-F5344CB8AC3E}">
        <p14:creationId xmlns:p14="http://schemas.microsoft.com/office/powerpoint/2010/main" val="384500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prove your identity by decrypting messages with your private key. No passwords.</a:t>
            </a:r>
          </a:p>
        </p:txBody>
      </p:sp>
      <p:sp>
        <p:nvSpPr>
          <p:cNvPr id="4" name="Slide Number Placeholder 3"/>
          <p:cNvSpPr>
            <a:spLocks noGrp="1"/>
          </p:cNvSpPr>
          <p:nvPr>
            <p:ph type="sldNum" sz="quarter" idx="10"/>
          </p:nvPr>
        </p:nvSpPr>
        <p:spPr/>
        <p:txBody>
          <a:bodyPr/>
          <a:lstStyle/>
          <a:p>
            <a:fld id="{59D10D93-4052-4AA0-BB21-4E069E1DE689}" type="slidenum">
              <a:rPr lang="en-US" smtClean="0"/>
              <a:t>33</a:t>
            </a:fld>
            <a:endParaRPr lang="en-US"/>
          </a:p>
        </p:txBody>
      </p:sp>
    </p:spTree>
    <p:extLst>
      <p:ext uri="{BB962C8B-B14F-4D97-AF65-F5344CB8AC3E}">
        <p14:creationId xmlns:p14="http://schemas.microsoft.com/office/powerpoint/2010/main" val="257057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should be easy: give</a:t>
            </a:r>
            <a:r>
              <a:rPr lang="en-US" baseline="0" dirty="0"/>
              <a:t> us a rectangle of pixels, UI events, and an interactive JSON communication channel. We’ll do the rest.</a:t>
            </a:r>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46</a:t>
            </a:fld>
            <a:endParaRPr lang="en-US"/>
          </a:p>
        </p:txBody>
      </p:sp>
    </p:spTree>
    <p:extLst>
      <p:ext uri="{BB962C8B-B14F-4D97-AF65-F5344CB8AC3E}">
        <p14:creationId xmlns:p14="http://schemas.microsoft.com/office/powerpoint/2010/main" val="264470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387600"/>
          </a:xfrm>
        </p:spPr>
        <p:txBody>
          <a:bodyPr anchor="ctr"/>
          <a:lstStyle>
            <a:lvl1pPr algn="ctr">
              <a:defRPr sz="6000">
                <a:solidFill>
                  <a:schemeClr val="tx1"/>
                </a:solidFill>
                <a:latin typeface="Cheltenhm BdHd BT" panose="02040703050705020403"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2456930"/>
          </a:xfrm>
        </p:spPr>
        <p:txBody>
          <a:bodyPr anchor="ctr">
            <a:normAutofit/>
          </a:bodyPr>
          <a:lstStyle>
            <a:lvl1pPr marL="0" indent="0" algn="ctr">
              <a:buNone/>
              <a:defRPr sz="4400">
                <a:solidFill>
                  <a:schemeClr val="tx1"/>
                </a:solidFill>
                <a:latin typeface="Cheltenhm BdHd BT" panose="020407030507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12403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er">
    <p:spTree>
      <p:nvGrpSpPr>
        <p:cNvPr id="1" name=""/>
        <p:cNvGrpSpPr/>
        <p:nvPr/>
      </p:nvGrpSpPr>
      <p:grpSpPr>
        <a:xfrm>
          <a:off x="0" y="0"/>
          <a:ext cx="0" cy="0"/>
          <a:chOff x="0" y="0"/>
          <a:chExt cx="0" cy="0"/>
        </a:xfrm>
      </p:grpSpPr>
      <p:sp>
        <p:nvSpPr>
          <p:cNvPr id="2" name="Title 1"/>
          <p:cNvSpPr>
            <a:spLocks noGrp="1"/>
          </p:cNvSpPr>
          <p:nvPr>
            <p:ph type="title"/>
          </p:nvPr>
        </p:nvSpPr>
        <p:spPr>
          <a:xfrm>
            <a:off x="337351" y="365125"/>
            <a:ext cx="11585360" cy="6183782"/>
          </a:xfrm>
        </p:spPr>
        <p:txBody>
          <a:bodyPr/>
          <a:lstStyle>
            <a:lvl1pPr>
              <a:defRPr sz="4800">
                <a:latin typeface="Cheltenhm BdHd BT" panose="02040703050705020403" pitchFamily="18" charset="0"/>
              </a:defRPr>
            </a:lvl1pPr>
          </a:lstStyle>
          <a:p>
            <a:r>
              <a:rPr lang="en-US" dirty="0"/>
              <a:t>Click to edit Master title style</a:t>
            </a:r>
          </a:p>
        </p:txBody>
      </p:sp>
    </p:spTree>
    <p:extLst>
      <p:ext uri="{BB962C8B-B14F-4D97-AF65-F5344CB8AC3E}">
        <p14:creationId xmlns:p14="http://schemas.microsoft.com/office/powerpoint/2010/main" val="3242692780"/>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4"/>
            <a:ext cx="10515600" cy="4917007"/>
          </a:xfrm>
        </p:spPr>
        <p:txBody>
          <a:bodyPr/>
          <a:lstStyle>
            <a:lvl1pPr>
              <a:defRPr>
                <a:solidFill>
                  <a:schemeClr val="bg1"/>
                </a:solidFill>
                <a:latin typeface="Cheltenhm BdHd BT" panose="02040703050705020403" pitchFamily="18" charset="0"/>
              </a:defRPr>
            </a:lvl1pPr>
            <a:lvl2pPr>
              <a:defRPr sz="2700">
                <a:solidFill>
                  <a:schemeClr val="bg1"/>
                </a:solidFill>
                <a:latin typeface="Cheltenhm BdHd BT" panose="02040703050705020403" pitchFamily="18" charset="0"/>
              </a:defRPr>
            </a:lvl2pPr>
            <a:lvl3pPr>
              <a:defRPr sz="2600">
                <a:solidFill>
                  <a:schemeClr val="bg1"/>
                </a:solidFill>
                <a:latin typeface="Cheltenhm BdHd BT" panose="02040703050705020403" pitchFamily="18" charset="0"/>
              </a:defRPr>
            </a:lvl3pPr>
            <a:lvl4pPr>
              <a:defRPr sz="2500">
                <a:solidFill>
                  <a:schemeClr val="bg1"/>
                </a:solidFill>
                <a:latin typeface="Cheltenhm BdHd BT" panose="02040703050705020403" pitchFamily="18" charset="0"/>
              </a:defRPr>
            </a:lvl4pPr>
            <a:lvl5pPr>
              <a:defRPr sz="2400">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507905"/>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4"/>
            <a:ext cx="5181600" cy="4805911"/>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805910"/>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7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lgn="ctr">
              <a:buNone/>
              <a:defRPr sz="3600" b="1">
                <a:solidFill>
                  <a:schemeClr val="bg1"/>
                </a:solidFill>
                <a:latin typeface="Cheltenhm BdHd BT" panose="02040703050705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4177736"/>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lgn="ctr">
              <a:buNone/>
              <a:defRPr sz="3600" b="1">
                <a:solidFill>
                  <a:schemeClr val="bg1"/>
                </a:solidFill>
                <a:latin typeface="Cheltenhm BdHd BT" panose="02040703050705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4177736"/>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86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Tree>
    <p:extLst>
      <p:ext uri="{BB962C8B-B14F-4D97-AF65-F5344CB8AC3E}">
        <p14:creationId xmlns:p14="http://schemas.microsoft.com/office/powerpoint/2010/main" val="111896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8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lgn="ctr">
              <a:defRPr sz="3200">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idx="1"/>
          </p:nvPr>
        </p:nvSpPr>
        <p:spPr>
          <a:xfrm>
            <a:off x="5183188" y="457201"/>
            <a:ext cx="6172200" cy="6251248"/>
          </a:xfrm>
        </p:spPr>
        <p:txBody>
          <a:bodyPr/>
          <a:lstStyle>
            <a:lvl1pPr>
              <a:defRPr sz="3200">
                <a:solidFill>
                  <a:schemeClr val="bg1"/>
                </a:solidFill>
                <a:latin typeface="Cheltenhm BdHd BT" panose="02040703050705020403" pitchFamily="18" charset="0"/>
              </a:defRPr>
            </a:lvl1pPr>
            <a:lvl2pPr>
              <a:defRPr sz="3000">
                <a:solidFill>
                  <a:schemeClr val="bg1"/>
                </a:solidFill>
                <a:latin typeface="Cheltenhm BdHd BT" panose="02040703050705020403" pitchFamily="18" charset="0"/>
              </a:defRPr>
            </a:lvl2pPr>
            <a:lvl3pPr>
              <a:defRPr sz="2800">
                <a:solidFill>
                  <a:schemeClr val="bg1"/>
                </a:solidFill>
                <a:latin typeface="Cheltenhm BdHd BT" panose="02040703050705020403" pitchFamily="18" charset="0"/>
              </a:defRPr>
            </a:lvl3pPr>
            <a:lvl4pPr>
              <a:defRPr sz="2600">
                <a:solidFill>
                  <a:schemeClr val="bg1"/>
                </a:solidFill>
                <a:latin typeface="Cheltenhm BdHd BT" panose="02040703050705020403" pitchFamily="18" charset="0"/>
              </a:defRPr>
            </a:lvl4pPr>
            <a:lvl5pPr>
              <a:defRPr sz="2400">
                <a:solidFill>
                  <a:schemeClr val="bg1"/>
                </a:solidFill>
                <a:latin typeface="Cheltenhm BdHd BT" panose="020407030507050204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399"/>
            <a:ext cx="3932237" cy="4651049"/>
          </a:xfrm>
        </p:spPr>
        <p:txBody>
          <a:bodyPr/>
          <a:lstStyle>
            <a:lvl1pPr marL="0" indent="0" algn="ctr">
              <a:buNone/>
              <a:defRPr sz="1600">
                <a:solidFill>
                  <a:schemeClr val="bg1"/>
                </a:solidFill>
                <a:latin typeface="Cheltenhm BdHd BT" panose="020407030507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8869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lgn="ctr">
              <a:defRPr sz="3200">
                <a:solidFill>
                  <a:schemeClr val="bg1"/>
                </a:solidFill>
                <a:latin typeface="Cheltenhm BdHd BT" panose="02040703050705020403"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457201"/>
            <a:ext cx="6172200" cy="6208520"/>
          </a:xfrm>
        </p:spPr>
        <p:txBody>
          <a:bodyPr/>
          <a:lstStyle>
            <a:lvl1pPr marL="0" indent="0">
              <a:buNone/>
              <a:defRPr sz="3200">
                <a:latin typeface="Cheltenhm BdHd BT" panose="020407030507050204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4608320"/>
          </a:xfrm>
        </p:spPr>
        <p:txBody>
          <a:bodyPr/>
          <a:lstStyle>
            <a:lvl1pPr marL="0" indent="0" algn="ctr">
              <a:buNone/>
              <a:defRPr sz="1600">
                <a:solidFill>
                  <a:schemeClr val="bg1"/>
                </a:solidFill>
                <a:latin typeface="Cheltenhm BdHd BT" panose="020407030507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140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4"/>
            <a:ext cx="10515600" cy="4823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0869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chemeClr val="bg1"/>
          </a:solidFill>
          <a:latin typeface="Cheltenhm BdHd BT" panose="020407030507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604808"/>
            <a:ext cx="11314632" cy="3892812"/>
          </a:xfrm>
        </p:spPr>
        <p:txBody>
          <a:bodyPr>
            <a:noAutofit/>
          </a:bodyPr>
          <a:lstStyle/>
          <a:p>
            <a:r>
              <a:rPr lang="en" sz="18000" dirty="0"/>
              <a:t>The Power </a:t>
            </a:r>
            <a:r>
              <a:rPr lang="en" sz="9600" dirty="0"/>
              <a:t/>
            </a:r>
            <a:br>
              <a:rPr lang="en" sz="9600" dirty="0"/>
            </a:br>
            <a:r>
              <a:rPr lang="en" sz="11500" dirty="0"/>
              <a:t>of the </a:t>
            </a:r>
            <a:br>
              <a:rPr lang="en" sz="11500" dirty="0"/>
            </a:br>
            <a:r>
              <a:rPr lang="en" sz="19900" dirty="0"/>
              <a:t>Paradigm</a:t>
            </a:r>
            <a:endParaRPr lang="en-US" sz="4800" b="1" dirty="0">
              <a:latin typeface="Programma" panose="02000009000000000000" pitchFamily="49" charset="0"/>
              <a:cs typeface="Programma" panose="02000009000000000000" pitchFamily="49" charset="0"/>
            </a:endParaRPr>
          </a:p>
        </p:txBody>
      </p:sp>
      <p:sp>
        <p:nvSpPr>
          <p:cNvPr id="3" name="Subtitle 2"/>
          <p:cNvSpPr>
            <a:spLocks noGrp="1"/>
          </p:cNvSpPr>
          <p:nvPr>
            <p:ph type="subTitle" idx="1"/>
          </p:nvPr>
        </p:nvSpPr>
        <p:spPr>
          <a:xfrm>
            <a:off x="1524000" y="5380380"/>
            <a:ext cx="9144000" cy="857490"/>
          </a:xfrm>
        </p:spPr>
        <p:txBody>
          <a:bodyPr>
            <a:normAutofit/>
          </a:bodyPr>
          <a:lstStyle/>
          <a:p>
            <a:endParaRPr lang="en-US" sz="4800" dirty="0"/>
          </a:p>
        </p:txBody>
      </p:sp>
    </p:spTree>
    <p:extLst>
      <p:ext uri="{BB962C8B-B14F-4D97-AF65-F5344CB8AC3E}">
        <p14:creationId xmlns:p14="http://schemas.microsoft.com/office/powerpoint/2010/main" val="2868911630"/>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Paradigms in Programming</a:t>
            </a:r>
          </a:p>
        </p:txBody>
      </p:sp>
      <p:sp>
        <p:nvSpPr>
          <p:cNvPr id="4" name="Content Placeholder 3"/>
          <p:cNvSpPr>
            <a:spLocks noGrp="1"/>
          </p:cNvSpPr>
          <p:nvPr>
            <p:ph idx="1"/>
          </p:nvPr>
        </p:nvSpPr>
        <p:spPr>
          <a:xfrm>
            <a:off x="2711668" y="1825624"/>
            <a:ext cx="8642131" cy="4917007"/>
          </a:xfrm>
        </p:spPr>
        <p:txBody>
          <a:bodyPr>
            <a:normAutofit/>
          </a:bodyPr>
          <a:lstStyle/>
          <a:p>
            <a:r>
              <a:rPr lang="en-US" sz="4000" dirty="0"/>
              <a:t> Stored program concept</a:t>
            </a:r>
          </a:p>
          <a:p>
            <a:r>
              <a:rPr lang="en-US" sz="4000" dirty="0"/>
              <a:t> Subroutines</a:t>
            </a:r>
          </a:p>
          <a:p>
            <a:r>
              <a:rPr lang="en-US" sz="4000" dirty="0"/>
              <a:t>     Structured programming</a:t>
            </a:r>
          </a:p>
          <a:p>
            <a:r>
              <a:rPr lang="en-US" sz="4000" dirty="0"/>
              <a:t>     Methods</a:t>
            </a:r>
          </a:p>
          <a:p>
            <a:r>
              <a:rPr lang="en-US" sz="4000" dirty="0"/>
              <a:t>     Higher order functions</a:t>
            </a:r>
          </a:p>
          <a:p>
            <a:r>
              <a:rPr lang="en-US" sz="4000" dirty="0"/>
              <a:t>     Pure functions</a:t>
            </a:r>
          </a:p>
        </p:txBody>
      </p:sp>
    </p:spTree>
    <p:extLst>
      <p:ext uri="{BB962C8B-B14F-4D97-AF65-F5344CB8AC3E}">
        <p14:creationId xmlns:p14="http://schemas.microsoft.com/office/powerpoint/2010/main" val="9648230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purity:</a:t>
            </a:r>
            <a:br>
              <a:rPr lang="en-US" dirty="0"/>
            </a:br>
            <a:r>
              <a:rPr lang="en-US" dirty="0"/>
              <a:t/>
            </a:r>
            <a:br>
              <a:rPr lang="en-US" dirty="0"/>
            </a:br>
            <a:r>
              <a:rPr lang="en-US" dirty="0"/>
              <a:t>The universe is not pure.</a:t>
            </a:r>
          </a:p>
        </p:txBody>
      </p:sp>
    </p:spTree>
    <p:extLst>
      <p:ext uri="{BB962C8B-B14F-4D97-AF65-F5344CB8AC3E}">
        <p14:creationId xmlns:p14="http://schemas.microsoft.com/office/powerpoint/2010/main" val="3015881898"/>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waits not on discovery, </a:t>
            </a:r>
            <a:br>
              <a:rPr lang="en-US" dirty="0"/>
            </a:br>
            <a:r>
              <a:rPr lang="en-US" dirty="0"/>
              <a:t>but on consensus.</a:t>
            </a:r>
          </a:p>
        </p:txBody>
      </p:sp>
    </p:spTree>
    <p:extLst>
      <p:ext uri="{BB962C8B-B14F-4D97-AF65-F5344CB8AC3E}">
        <p14:creationId xmlns:p14="http://schemas.microsoft.com/office/powerpoint/2010/main" val="3691093700"/>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scientific truth does not triumph </a:t>
            </a:r>
            <a:br>
              <a:rPr lang="en-US" dirty="0"/>
            </a:br>
            <a:r>
              <a:rPr lang="en-US" dirty="0"/>
              <a:t>by convincing its opponents and making them see the light, but rather because </a:t>
            </a:r>
            <a:br>
              <a:rPr lang="en-US" dirty="0"/>
            </a:br>
            <a:r>
              <a:rPr lang="en-US" dirty="0"/>
              <a:t>its opponents eventually die, </a:t>
            </a:r>
            <a:br>
              <a:rPr lang="en-US" dirty="0"/>
            </a:br>
            <a:r>
              <a:rPr lang="en-US" dirty="0"/>
              <a:t>and a new generation grows up </a:t>
            </a:r>
            <a:br>
              <a:rPr lang="en-US" dirty="0"/>
            </a:br>
            <a:r>
              <a:rPr lang="en-US" dirty="0"/>
              <a:t>that is familiar with it. </a:t>
            </a:r>
            <a:br>
              <a:rPr lang="en-US" dirty="0"/>
            </a:br>
            <a:r>
              <a:rPr lang="en-US" dirty="0"/>
              <a:t/>
            </a:r>
            <a:br>
              <a:rPr lang="en-US" dirty="0"/>
            </a:br>
            <a:r>
              <a:rPr lang="en-US" dirty="0">
                <a:latin typeface="Cheltenhm BdItHd BT" panose="02040703050705090403" pitchFamily="18" charset="0"/>
              </a:rPr>
              <a:t>Max Planck</a:t>
            </a:r>
          </a:p>
        </p:txBody>
      </p:sp>
    </p:spTree>
    <p:extLst>
      <p:ext uri="{BB962C8B-B14F-4D97-AF65-F5344CB8AC3E}">
        <p14:creationId xmlns:p14="http://schemas.microsoft.com/office/powerpoint/2010/main" val="1478620371"/>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Science advances one funeral at a time.</a:t>
            </a:r>
            <a:br>
              <a:rPr lang="en-US" dirty="0"/>
            </a:br>
            <a:r>
              <a:rPr lang="en-US" dirty="0"/>
              <a:t/>
            </a:r>
            <a:br>
              <a:rPr lang="en-US" dirty="0"/>
            </a:br>
            <a:r>
              <a:rPr lang="en-US" dirty="0"/>
              <a:t/>
            </a:r>
            <a:br>
              <a:rPr lang="en-US" dirty="0"/>
            </a:br>
            <a:r>
              <a:rPr lang="en-US" dirty="0"/>
              <a:t/>
            </a:r>
            <a:br>
              <a:rPr lang="en-US" dirty="0"/>
            </a:br>
            <a:r>
              <a:rPr lang="en-US" dirty="0">
                <a:latin typeface="Cheltenhm BdItHd BT" panose="02040703050705090403" pitchFamily="18" charset="0"/>
              </a:rPr>
              <a:t>Max Planck</a:t>
            </a:r>
          </a:p>
        </p:txBody>
      </p:sp>
    </p:spTree>
    <p:extLst>
      <p:ext uri="{BB962C8B-B14F-4D97-AF65-F5344CB8AC3E}">
        <p14:creationId xmlns:p14="http://schemas.microsoft.com/office/powerpoint/2010/main" val="2289036597"/>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Defense Against The Paradigm Shift</a:t>
            </a:r>
          </a:p>
        </p:txBody>
      </p:sp>
      <p:sp>
        <p:nvSpPr>
          <p:cNvPr id="4" name="Content Placeholder 3"/>
          <p:cNvSpPr>
            <a:spLocks noGrp="1"/>
          </p:cNvSpPr>
          <p:nvPr>
            <p:ph idx="1"/>
          </p:nvPr>
        </p:nvSpPr>
        <p:spPr/>
        <p:txBody>
          <a:bodyPr>
            <a:normAutofit lnSpcReduction="10000"/>
          </a:bodyPr>
          <a:lstStyle/>
          <a:p>
            <a:r>
              <a:rPr lang="en-US" dirty="0"/>
              <a:t>Shoot the messenger.</a:t>
            </a:r>
          </a:p>
          <a:p>
            <a:r>
              <a:rPr lang="en-US" dirty="0"/>
              <a:t>Personal preference.</a:t>
            </a:r>
          </a:p>
          <a:p>
            <a:r>
              <a:rPr lang="en-US" dirty="0">
                <a:solidFill>
                  <a:srgbClr val="CCFFCC"/>
                </a:solidFill>
                <a:latin typeface="Cheltenhm BdItHd BT" panose="02040703050705090403" pitchFamily="18" charset="0"/>
              </a:rPr>
              <a:t>I</a:t>
            </a:r>
            <a:r>
              <a:rPr lang="en-US" dirty="0"/>
              <a:t> do not understand how </a:t>
            </a:r>
            <a:r>
              <a:rPr lang="en-US" dirty="0">
                <a:solidFill>
                  <a:srgbClr val="CCFFCC"/>
                </a:solidFill>
                <a:latin typeface="Cheltenhm BdItHd BT" panose="02040703050705090403" pitchFamily="18" charset="0"/>
              </a:rPr>
              <a:t>x</a:t>
            </a:r>
            <a:r>
              <a:rPr lang="en-US" dirty="0"/>
              <a:t> can be true.</a:t>
            </a:r>
          </a:p>
          <a:p>
            <a:r>
              <a:rPr lang="en-US" dirty="0"/>
              <a:t>Violent disagreement with irrelevant details.</a:t>
            </a:r>
          </a:p>
          <a:p>
            <a:r>
              <a:rPr lang="en-US" dirty="0"/>
              <a:t>Intensify imperfection.</a:t>
            </a:r>
          </a:p>
          <a:p>
            <a:r>
              <a:rPr lang="en-US" dirty="0"/>
              <a:t>Distortion.</a:t>
            </a:r>
          </a:p>
          <a:p>
            <a:r>
              <a:rPr lang="en-US" dirty="0"/>
              <a:t>Partial adoption.</a:t>
            </a:r>
          </a:p>
          <a:p>
            <a:r>
              <a:rPr lang="en-US" dirty="0"/>
              <a:t>Obsess about performance.</a:t>
            </a:r>
          </a:p>
          <a:p>
            <a:endParaRPr lang="en-US" dirty="0"/>
          </a:p>
        </p:txBody>
      </p:sp>
    </p:spTree>
    <p:extLst>
      <p:ext uri="{BB962C8B-B14F-4D97-AF65-F5344CB8AC3E}">
        <p14:creationId xmlns:p14="http://schemas.microsoft.com/office/powerpoint/2010/main" val="149642164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785" y="365125"/>
            <a:ext cx="11303779" cy="6183782"/>
          </a:xfrm>
        </p:spPr>
        <p:txBody>
          <a:bodyPr>
            <a:noAutofit/>
          </a:bodyPr>
          <a:lstStyle/>
          <a:p>
            <a:pPr lvl="0">
              <a:spcBef>
                <a:spcPts val="0"/>
              </a:spcBef>
            </a:pPr>
            <a:r>
              <a:rPr lang="en-US" dirty="0"/>
              <a:t>More computing sins are committed </a:t>
            </a:r>
            <a:br>
              <a:rPr lang="en-US" dirty="0"/>
            </a:br>
            <a:r>
              <a:rPr lang="en-US" dirty="0"/>
              <a:t>in the name of efficiency </a:t>
            </a:r>
            <a:br>
              <a:rPr lang="en-US" dirty="0"/>
            </a:br>
            <a:r>
              <a:rPr lang="en-US" dirty="0"/>
              <a:t>(without necessarily achieving it) </a:t>
            </a:r>
            <a:br>
              <a:rPr lang="en-US" dirty="0"/>
            </a:br>
            <a:r>
              <a:rPr lang="en-US" dirty="0"/>
              <a:t>than for any other single reason</a:t>
            </a:r>
            <a:br>
              <a:rPr lang="en-US" dirty="0"/>
            </a:br>
            <a:r>
              <a:rPr lang="en-US" dirty="0"/>
              <a:t>—including blind stupidity.</a:t>
            </a:r>
            <a:br>
              <a:rPr lang="en-US" dirty="0"/>
            </a:br>
            <a:r>
              <a:rPr lang="en-US" dirty="0"/>
              <a:t/>
            </a:r>
            <a:br>
              <a:rPr lang="en-US" dirty="0"/>
            </a:br>
            <a:r>
              <a:rPr lang="en-US" dirty="0"/>
              <a:t>	</a:t>
            </a:r>
            <a:r>
              <a:rPr lang="en-US" dirty="0">
                <a:latin typeface="Cheltenhm BdItHd BT" panose="02040703050705090403" pitchFamily="18" charset="0"/>
              </a:rPr>
              <a:t>William A. Wulf</a:t>
            </a:r>
          </a:p>
        </p:txBody>
      </p:sp>
    </p:spTree>
    <p:extLst>
      <p:ext uri="{BB962C8B-B14F-4D97-AF65-F5344CB8AC3E}">
        <p14:creationId xmlns:p14="http://schemas.microsoft.com/office/powerpoint/2010/main" val="1307517547"/>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shiny object is </a:t>
            </a:r>
            <a:br>
              <a:rPr lang="en-US" dirty="0"/>
            </a:br>
            <a:r>
              <a:rPr lang="en-US" dirty="0"/>
              <a:t>part of the old paradigm.</a:t>
            </a:r>
          </a:p>
        </p:txBody>
      </p:sp>
    </p:spTree>
    <p:extLst>
      <p:ext uri="{BB962C8B-B14F-4D97-AF65-F5344CB8AC3E}">
        <p14:creationId xmlns:p14="http://schemas.microsoft.com/office/powerpoint/2010/main" val="1117405830"/>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73E11-A274-45A1-8174-FBFAEE550965}"/>
              </a:ext>
            </a:extLst>
          </p:cNvPr>
          <p:cNvSpPr>
            <a:spLocks noGrp="1"/>
          </p:cNvSpPr>
          <p:nvPr>
            <p:ph type="title"/>
          </p:nvPr>
        </p:nvSpPr>
        <p:spPr/>
        <p:txBody>
          <a:bodyPr/>
          <a:lstStyle/>
          <a:p>
            <a:r>
              <a:rPr lang="en-US" dirty="0"/>
              <a:t>It is difficult to distinguish a new </a:t>
            </a:r>
            <a:br>
              <a:rPr lang="en-US" dirty="0"/>
            </a:br>
            <a:r>
              <a:rPr lang="en-US" dirty="0"/>
              <a:t>paradigm from a really bad idea.</a:t>
            </a:r>
          </a:p>
        </p:txBody>
      </p:sp>
    </p:spTree>
    <p:extLst>
      <p:ext uri="{BB962C8B-B14F-4D97-AF65-F5344CB8AC3E}">
        <p14:creationId xmlns:p14="http://schemas.microsoft.com/office/powerpoint/2010/main" val="3964105499"/>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The Old Paradigm •</a:t>
            </a:r>
            <a:br>
              <a:rPr lang="en-US" dirty="0">
                <a:solidFill>
                  <a:schemeClr val="tx1"/>
                </a:solidFill>
              </a:rPr>
            </a:br>
            <a:r>
              <a:rPr lang="en-US" dirty="0">
                <a:solidFill>
                  <a:schemeClr val="tx1"/>
                </a:solidFill>
              </a:rPr>
              <a:t>Sequential Programming</a:t>
            </a:r>
            <a:br>
              <a:rPr lang="en-US" dirty="0">
                <a:solidFill>
                  <a:schemeClr val="tx1"/>
                </a:solidFill>
              </a:rPr>
            </a:br>
            <a:r>
              <a:rPr lang="en-US" dirty="0"/>
              <a:t/>
            </a:r>
            <a:br>
              <a:rPr lang="en-US" dirty="0"/>
            </a:br>
            <a:r>
              <a:rPr lang="en-US" dirty="0"/>
              <a:t>• The Next Paradigm •</a:t>
            </a:r>
            <a:br>
              <a:rPr lang="en-US" dirty="0"/>
            </a:br>
            <a:r>
              <a:rPr lang="en-US" dirty="0">
                <a:solidFill>
                  <a:schemeClr val="tx1"/>
                </a:solidFill>
              </a:rPr>
              <a:t>Asynchronous Message Passing</a:t>
            </a:r>
          </a:p>
        </p:txBody>
      </p:sp>
    </p:spTree>
    <p:extLst>
      <p:ext uri="{BB962C8B-B14F-4D97-AF65-F5344CB8AC3E}">
        <p14:creationId xmlns:p14="http://schemas.microsoft.com/office/powerpoint/2010/main" val="833706053"/>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 from smarter people.</a:t>
            </a:r>
          </a:p>
        </p:txBody>
      </p:sp>
    </p:spTree>
    <p:extLst>
      <p:ext uri="{BB962C8B-B14F-4D97-AF65-F5344CB8AC3E}">
        <p14:creationId xmlns:p14="http://schemas.microsoft.com/office/powerpoint/2010/main" val="1257618640"/>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Old Paradigm •</a:t>
            </a:r>
            <a:br>
              <a:rPr lang="en-US" dirty="0"/>
            </a:br>
            <a:r>
              <a:rPr lang="en-US" dirty="0"/>
              <a:t>Sequential Programming</a:t>
            </a:r>
            <a:br>
              <a:rPr lang="en-US" dirty="0"/>
            </a:br>
            <a:r>
              <a:rPr lang="en-US" dirty="0"/>
              <a:t/>
            </a:r>
            <a:br>
              <a:rPr lang="en-US" dirty="0"/>
            </a:br>
            <a:r>
              <a:rPr lang="en-US" dirty="0"/>
              <a:t>• The Next Paradigm •</a:t>
            </a:r>
            <a:br>
              <a:rPr lang="en-US" dirty="0"/>
            </a:br>
            <a:r>
              <a:rPr lang="en-US" dirty="0">
                <a:solidFill>
                  <a:schemeClr val="tx1"/>
                </a:solidFill>
              </a:rPr>
              <a:t>Asynchronous Message Passing</a:t>
            </a:r>
          </a:p>
        </p:txBody>
      </p:sp>
    </p:spTree>
    <p:extLst>
      <p:ext uri="{BB962C8B-B14F-4D97-AF65-F5344CB8AC3E}">
        <p14:creationId xmlns:p14="http://schemas.microsoft.com/office/powerpoint/2010/main" val="3635580069"/>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Old Paradigm •</a:t>
            </a:r>
            <a:br>
              <a:rPr lang="en-US" dirty="0"/>
            </a:br>
            <a:r>
              <a:rPr lang="en-US" dirty="0"/>
              <a:t>Sequential Programming</a:t>
            </a:r>
            <a:br>
              <a:rPr lang="en-US" dirty="0"/>
            </a:br>
            <a:r>
              <a:rPr lang="en-US" dirty="0"/>
              <a:t/>
            </a:r>
            <a:br>
              <a:rPr lang="en-US" dirty="0"/>
            </a:br>
            <a:r>
              <a:rPr lang="en-US" dirty="0"/>
              <a:t>• The Next Paradigm •</a:t>
            </a:r>
            <a:br>
              <a:rPr lang="en-US" dirty="0"/>
            </a:br>
            <a:r>
              <a:rPr lang="en-US" dirty="0"/>
              <a:t>Immediate Message Passing</a:t>
            </a:r>
          </a:p>
        </p:txBody>
      </p:sp>
    </p:spTree>
    <p:extLst>
      <p:ext uri="{BB962C8B-B14F-4D97-AF65-F5344CB8AC3E}">
        <p14:creationId xmlns:p14="http://schemas.microsoft.com/office/powerpoint/2010/main" val="150398066"/>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Immediate Message Passing</a:t>
            </a:r>
          </a:p>
        </p:txBody>
      </p:sp>
      <p:sp>
        <p:nvSpPr>
          <p:cNvPr id="4" name="Content Placeholder 3"/>
          <p:cNvSpPr>
            <a:spLocks noGrp="1"/>
          </p:cNvSpPr>
          <p:nvPr>
            <p:ph idx="1"/>
          </p:nvPr>
        </p:nvSpPr>
        <p:spPr/>
        <p:txBody>
          <a:bodyPr/>
          <a:lstStyle/>
          <a:p>
            <a:r>
              <a:rPr lang="en-US" dirty="0"/>
              <a:t>Sending a message to another process or system.</a:t>
            </a:r>
          </a:p>
          <a:p>
            <a:r>
              <a:rPr lang="en-US" dirty="0"/>
              <a:t>The sender does not wait for a response. The sender is free to do more work, including sending more messages.</a:t>
            </a:r>
          </a:p>
          <a:p>
            <a:r>
              <a:rPr lang="en-US" dirty="0"/>
              <a:t>Every receiver has a queue, or mailbox, that holds incoming messages.</a:t>
            </a:r>
          </a:p>
          <a:p>
            <a:r>
              <a:rPr lang="en-US" dirty="0"/>
              <a:t>Messages will be handled one by one.</a:t>
            </a:r>
          </a:p>
          <a:p>
            <a:r>
              <a:rPr lang="en-US" dirty="0"/>
              <a:t>Shared nothing.</a:t>
            </a:r>
          </a:p>
        </p:txBody>
      </p:sp>
    </p:spTree>
    <p:extLst>
      <p:ext uri="{BB962C8B-B14F-4D97-AF65-F5344CB8AC3E}">
        <p14:creationId xmlns:p14="http://schemas.microsoft.com/office/powerpoint/2010/main" val="3233071528"/>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Actors </a:t>
            </a:r>
            <a:br>
              <a:rPr lang="en-US" dirty="0"/>
            </a:br>
            <a:r>
              <a:rPr lang="en-US" dirty="0"/>
              <a:t/>
            </a:r>
            <a:br>
              <a:rPr lang="en-US" dirty="0"/>
            </a:br>
            <a:r>
              <a:rPr lang="en-US" dirty="0"/>
              <a:t>1973</a:t>
            </a:r>
          </a:p>
        </p:txBody>
      </p:sp>
    </p:spTree>
    <p:extLst>
      <p:ext uri="{BB962C8B-B14F-4D97-AF65-F5344CB8AC3E}">
        <p14:creationId xmlns:p14="http://schemas.microsoft.com/office/powerpoint/2010/main" val="897062183"/>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rogramma" panose="02000009000000000000" pitchFamily="49" charset="0"/>
                <a:cs typeface="Programma" panose="02000009000000000000" pitchFamily="49" charset="0"/>
              </a:rPr>
              <a:t>postMessage</a:t>
            </a:r>
            <a:endParaRPr lang="en-US" dirty="0">
              <a:latin typeface="Programma" panose="02000009000000000000" pitchFamily="49" charset="0"/>
              <a:cs typeface="Programma" panose="02000009000000000000" pitchFamily="49" charset="0"/>
            </a:endParaRPr>
          </a:p>
        </p:txBody>
      </p:sp>
    </p:spTree>
    <p:extLst>
      <p:ext uri="{BB962C8B-B14F-4D97-AF65-F5344CB8AC3E}">
        <p14:creationId xmlns:p14="http://schemas.microsoft.com/office/powerpoint/2010/main" val="2812583639"/>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NodeJS</a:t>
            </a:r>
            <a:endParaRPr lang="en-US" dirty="0"/>
          </a:p>
        </p:txBody>
      </p:sp>
    </p:spTree>
    <p:extLst>
      <p:ext uri="{BB962C8B-B14F-4D97-AF65-F5344CB8AC3E}">
        <p14:creationId xmlns:p14="http://schemas.microsoft.com/office/powerpoint/2010/main" val="3802766885"/>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Clinging to the Old Paradigm</a:t>
            </a:r>
          </a:p>
        </p:txBody>
      </p:sp>
      <p:sp>
        <p:nvSpPr>
          <p:cNvPr id="4" name="Content Placeholder 3"/>
          <p:cNvSpPr>
            <a:spLocks noGrp="1"/>
          </p:cNvSpPr>
          <p:nvPr>
            <p:ph idx="1"/>
          </p:nvPr>
        </p:nvSpPr>
        <p:spPr>
          <a:xfrm>
            <a:off x="2455816" y="1825624"/>
            <a:ext cx="8897983" cy="4917007"/>
          </a:xfrm>
        </p:spPr>
        <p:txBody>
          <a:bodyPr/>
          <a:lstStyle/>
          <a:p>
            <a:r>
              <a:rPr lang="en-US" dirty="0"/>
              <a:t>RPC, HTTP, SOAP, REST</a:t>
            </a:r>
          </a:p>
          <a:p>
            <a:r>
              <a:rPr lang="en-US" dirty="0">
                <a:latin typeface="Programma" pitchFamily="2" charset="0"/>
              </a:rPr>
              <a:t>-Sync</a:t>
            </a:r>
            <a:r>
              <a:rPr lang="en-US" dirty="0"/>
              <a:t> functions</a:t>
            </a:r>
          </a:p>
          <a:p>
            <a:r>
              <a:rPr lang="en-US" dirty="0">
                <a:latin typeface="Programma" panose="02000009000000000000" pitchFamily="49" charset="0"/>
                <a:cs typeface="Programma" panose="02000009000000000000" pitchFamily="49" charset="0"/>
              </a:rPr>
              <a:t>async await</a:t>
            </a:r>
          </a:p>
          <a:p>
            <a:endParaRPr lang="en-US" dirty="0"/>
          </a:p>
        </p:txBody>
      </p:sp>
    </p:spTree>
    <p:extLst>
      <p:ext uri="{BB962C8B-B14F-4D97-AF65-F5344CB8AC3E}">
        <p14:creationId xmlns:p14="http://schemas.microsoft.com/office/powerpoint/2010/main" val="11959256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single mechanism provides</a:t>
            </a:r>
            <a:br>
              <a:rPr lang="en-US" dirty="0"/>
            </a:br>
            <a:r>
              <a:rPr lang="en-US" dirty="0"/>
              <a:t/>
            </a:r>
            <a:br>
              <a:rPr lang="en-US" dirty="0"/>
            </a:br>
            <a:r>
              <a:rPr lang="en-US" dirty="0"/>
              <a:t>Concurrency</a:t>
            </a:r>
            <a:br>
              <a:rPr lang="en-US" dirty="0"/>
            </a:br>
            <a:r>
              <a:rPr lang="en-US" dirty="0"/>
              <a:t>Communication</a:t>
            </a:r>
            <a:br>
              <a:rPr lang="en-US" dirty="0"/>
            </a:br>
            <a:r>
              <a:rPr lang="en-US" dirty="0"/>
              <a:t>Security</a:t>
            </a:r>
            <a:br>
              <a:rPr lang="en-US" dirty="0"/>
            </a:br>
            <a:endParaRPr lang="en-US" dirty="0"/>
          </a:p>
        </p:txBody>
      </p:sp>
    </p:spTree>
    <p:extLst>
      <p:ext uri="{BB962C8B-B14F-4D97-AF65-F5344CB8AC3E}">
        <p14:creationId xmlns:p14="http://schemas.microsoft.com/office/powerpoint/2010/main" val="3952266862"/>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Seif</a:t>
            </a:r>
            <a:r>
              <a:rPr lang="en-US" dirty="0"/>
              <a:t> Protocol</a:t>
            </a:r>
            <a:br>
              <a:rPr lang="en-US" dirty="0"/>
            </a:br>
            <a:r>
              <a:rPr lang="en-US" dirty="0"/>
              <a:t/>
            </a:r>
            <a:br>
              <a:rPr lang="en-US" dirty="0"/>
            </a:br>
            <a:r>
              <a:rPr lang="en-US" dirty="0" err="1"/>
              <a:t>Parseq</a:t>
            </a:r>
            <a:endParaRPr lang="en-US" dirty="0"/>
          </a:p>
        </p:txBody>
      </p:sp>
    </p:spTree>
    <p:extLst>
      <p:ext uri="{BB962C8B-B14F-4D97-AF65-F5344CB8AC3E}">
        <p14:creationId xmlns:p14="http://schemas.microsoft.com/office/powerpoint/2010/main" val="1583441299"/>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t>The </a:t>
            </a:r>
            <a:r>
              <a:rPr lang="en-US" sz="9600" dirty="0" err="1"/>
              <a:t>Seif</a:t>
            </a:r>
            <a:r>
              <a:rPr lang="en-US" sz="9600" dirty="0"/>
              <a:t> Project</a:t>
            </a:r>
            <a:br>
              <a:rPr lang="en-US" sz="9600" dirty="0"/>
            </a:br>
            <a:r>
              <a:rPr lang="en-US" sz="4800" dirty="0">
                <a:latin typeface="Cheltenhm BdItHd BT" panose="02040703050705090403" pitchFamily="18" charset="0"/>
              </a:rPr>
              <a:t>Rhymes with “safe”</a:t>
            </a:r>
          </a:p>
        </p:txBody>
      </p:sp>
      <p:sp>
        <p:nvSpPr>
          <p:cNvPr id="3" name="Subtitle 2"/>
          <p:cNvSpPr>
            <a:spLocks noGrp="1"/>
          </p:cNvSpPr>
          <p:nvPr>
            <p:ph type="subTitle" idx="1"/>
          </p:nvPr>
        </p:nvSpPr>
        <p:spPr/>
        <p:txBody>
          <a:bodyPr>
            <a:normAutofit/>
          </a:bodyPr>
          <a:lstStyle/>
          <a:p>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982" y="3774369"/>
            <a:ext cx="1828804" cy="2112268"/>
          </a:xfrm>
          <a:prstGeom prst="rect">
            <a:avLst/>
          </a:prstGeom>
        </p:spPr>
      </p:pic>
    </p:spTree>
    <p:extLst>
      <p:ext uri="{BB962C8B-B14F-4D97-AF65-F5344CB8AC3E}">
        <p14:creationId xmlns:p14="http://schemas.microsoft.com/office/powerpoint/2010/main" val="2543209687"/>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785" y="365125"/>
            <a:ext cx="11303779" cy="6183782"/>
          </a:xfrm>
        </p:spPr>
        <p:txBody>
          <a:bodyPr>
            <a:normAutofit/>
          </a:bodyPr>
          <a:lstStyle/>
          <a:p>
            <a:pPr lvl="0">
              <a:spcBef>
                <a:spcPts val="0"/>
              </a:spcBef>
            </a:pPr>
            <a:r>
              <a:rPr lang="en-US" sz="6000" dirty="0"/>
              <a:t>Even when the experts all agree, </a:t>
            </a:r>
            <a:br>
              <a:rPr lang="en-US" sz="6000" dirty="0"/>
            </a:br>
            <a:r>
              <a:rPr lang="en-US" sz="6000" dirty="0"/>
              <a:t>they may well be mistaken.</a:t>
            </a:r>
            <a:br>
              <a:rPr lang="en-US" sz="6000" dirty="0"/>
            </a:br>
            <a:r>
              <a:rPr lang="en-US" sz="6000" dirty="0"/>
              <a:t/>
            </a:r>
            <a:br>
              <a:rPr lang="en-US" sz="6000" dirty="0"/>
            </a:br>
            <a:r>
              <a:rPr lang="en-US" sz="6000" dirty="0">
                <a:latin typeface="Cheltenhm BdItHd BT" panose="02040703050705090403" pitchFamily="18" charset="0"/>
              </a:rPr>
              <a:t>Bertrand Russell</a:t>
            </a:r>
          </a:p>
        </p:txBody>
      </p:sp>
    </p:spTree>
    <p:extLst>
      <p:ext uri="{BB962C8B-B14F-4D97-AF65-F5344CB8AC3E}">
        <p14:creationId xmlns:p14="http://schemas.microsoft.com/office/powerpoint/2010/main" val="143525956"/>
      </p:ext>
    </p:extLst>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Seif</a:t>
            </a:r>
            <a:r>
              <a:rPr lang="en-US" dirty="0"/>
              <a:t>: A secure, efficient, asynchronous </a:t>
            </a:r>
            <a:br>
              <a:rPr lang="en-US" dirty="0"/>
            </a:br>
            <a:r>
              <a:rPr lang="en-US" dirty="0"/>
              <a:t>JSON &amp; blob messaging system</a:t>
            </a:r>
          </a:p>
        </p:txBody>
      </p:sp>
    </p:spTree>
    <p:extLst>
      <p:ext uri="{BB962C8B-B14F-4D97-AF65-F5344CB8AC3E}">
        <p14:creationId xmlns:p14="http://schemas.microsoft.com/office/powerpoint/2010/main" val="561592827"/>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Seif</a:t>
            </a:r>
            <a:r>
              <a:rPr lang="en-US" dirty="0"/>
              <a:t> does not require </a:t>
            </a:r>
            <a:br>
              <a:rPr lang="en-US" dirty="0"/>
            </a:br>
            <a:r>
              <a:rPr lang="en-US" dirty="0"/>
              <a:t/>
            </a:r>
            <a:br>
              <a:rPr lang="en-US" dirty="0"/>
            </a:br>
            <a:r>
              <a:rPr lang="en-US" dirty="0"/>
              <a:t>DNS</a:t>
            </a:r>
            <a:br>
              <a:rPr lang="en-US" dirty="0"/>
            </a:br>
            <a:r>
              <a:rPr lang="en-US" dirty="0"/>
              <a:t>HTTP</a:t>
            </a:r>
            <a:br>
              <a:rPr lang="en-US" dirty="0"/>
            </a:br>
            <a:r>
              <a:rPr lang="en-US" dirty="0"/>
              <a:t> Certificates</a:t>
            </a:r>
            <a:br>
              <a:rPr lang="en-US" dirty="0"/>
            </a:br>
            <a:r>
              <a:rPr lang="en-US" dirty="0"/>
              <a:t>Passwords</a:t>
            </a:r>
          </a:p>
        </p:txBody>
      </p:sp>
    </p:spTree>
    <p:extLst>
      <p:ext uri="{BB962C8B-B14F-4D97-AF65-F5344CB8AC3E}">
        <p14:creationId xmlns:p14="http://schemas.microsoft.com/office/powerpoint/2010/main" val="341400149"/>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err="1"/>
              <a:t>Seif</a:t>
            </a:r>
            <a:r>
              <a:rPr lang="en-US" dirty="0"/>
              <a:t> provides a module adding </a:t>
            </a:r>
            <a:br>
              <a:rPr lang="en-US" dirty="0"/>
            </a:br>
            <a:r>
              <a:rPr lang="en-US" dirty="0"/>
              <a:t>cryptographic services to Node JS</a:t>
            </a:r>
            <a:br>
              <a:rPr lang="en-US" dirty="0"/>
            </a:br>
            <a:endParaRPr lang="en-US" dirty="0"/>
          </a:p>
        </p:txBody>
      </p:sp>
      <p:sp>
        <p:nvSpPr>
          <p:cNvPr id="3" name="Content Placeholder 2"/>
          <p:cNvSpPr>
            <a:spLocks noGrp="1"/>
          </p:cNvSpPr>
          <p:nvPr>
            <p:ph idx="1"/>
          </p:nvPr>
        </p:nvSpPr>
        <p:spPr>
          <a:xfrm>
            <a:off x="1499346" y="1825624"/>
            <a:ext cx="9854453" cy="4917007"/>
          </a:xfrm>
        </p:spPr>
        <p:txBody>
          <a:bodyPr/>
          <a:lstStyle/>
          <a:p>
            <a:pPr>
              <a:lnSpc>
                <a:spcPct val="100000"/>
              </a:lnSpc>
            </a:pPr>
            <a:endParaRPr lang="en-US" dirty="0"/>
          </a:p>
          <a:p>
            <a:pPr>
              <a:lnSpc>
                <a:spcPct val="100000"/>
              </a:lnSpc>
            </a:pPr>
            <a:r>
              <a:rPr lang="en-US" dirty="0"/>
              <a:t>ECC 521</a:t>
            </a:r>
          </a:p>
          <a:p>
            <a:pPr>
              <a:lnSpc>
                <a:spcPct val="100000"/>
              </a:lnSpc>
            </a:pPr>
            <a:r>
              <a:rPr lang="en-US" dirty="0"/>
              <a:t>AES 256</a:t>
            </a:r>
          </a:p>
          <a:p>
            <a:pPr>
              <a:lnSpc>
                <a:spcPct val="100000"/>
              </a:lnSpc>
            </a:pPr>
            <a:r>
              <a:rPr lang="en-US" dirty="0"/>
              <a:t>SHA3-256</a:t>
            </a:r>
          </a:p>
          <a:p>
            <a:pPr>
              <a:lnSpc>
                <a:spcPct val="100000"/>
              </a:lnSpc>
            </a:pPr>
            <a:r>
              <a:rPr lang="en-US" dirty="0"/>
              <a:t>Random generation and entropy harvesting</a:t>
            </a:r>
          </a:p>
        </p:txBody>
      </p:sp>
    </p:spTree>
    <p:extLst>
      <p:ext uri="{BB962C8B-B14F-4D97-AF65-F5344CB8AC3E}">
        <p14:creationId xmlns:p14="http://schemas.microsoft.com/office/powerpoint/2010/main" val="3220893774"/>
      </p:ext>
    </p:extLst>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ECC521 public keys as unique identifiers</a:t>
            </a:r>
          </a:p>
        </p:txBody>
      </p:sp>
    </p:spTree>
    <p:extLst>
      <p:ext uri="{BB962C8B-B14F-4D97-AF65-F5344CB8AC3E}">
        <p14:creationId xmlns:p14="http://schemas.microsoft.com/office/powerpoint/2010/main" val="434627960"/>
      </p:ext>
    </p:extLst>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cs typeface="Courier New" panose="02070309020205020404" pitchFamily="49" charset="0"/>
              </a:rPr>
              <a:t>Seif</a:t>
            </a:r>
            <a:r>
              <a:rPr lang="en-US" dirty="0">
                <a:cs typeface="Courier New" panose="02070309020205020404" pitchFamily="49" charset="0"/>
              </a:rPr>
              <a:t> Protocol</a:t>
            </a:r>
          </a:p>
        </p:txBody>
      </p:sp>
      <p:sp>
        <p:nvSpPr>
          <p:cNvPr id="4" name="Subtitle 3"/>
          <p:cNvSpPr>
            <a:spLocks noGrp="1"/>
          </p:cNvSpPr>
          <p:nvPr>
            <p:ph type="subTitle" idx="1"/>
          </p:nvPr>
        </p:nvSpPr>
        <p:spPr/>
        <p:txBody>
          <a:bodyPr/>
          <a:lstStyle/>
          <a:p>
            <a:endParaRPr lang="en-US" dirty="0"/>
          </a:p>
          <a:p>
            <a:r>
              <a:rPr lang="en-US" dirty="0"/>
              <a:t>Secure JSON Over TCP</a:t>
            </a:r>
          </a:p>
          <a:p>
            <a:r>
              <a:rPr lang="en-US" dirty="0"/>
              <a:t>Efficient sessions</a:t>
            </a:r>
          </a:p>
        </p:txBody>
      </p:sp>
    </p:spTree>
    <p:extLst>
      <p:ext uri="{BB962C8B-B14F-4D97-AF65-F5344CB8AC3E}">
        <p14:creationId xmlns:p14="http://schemas.microsoft.com/office/powerpoint/2010/main" val="2815664331"/>
      </p:ext>
    </p:extLst>
  </p:cSld>
  <p:clrMapOvr>
    <a:masterClrMapping/>
  </p:clrMapOvr>
  <p:transition spd="slow">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3602038"/>
            <a:ext cx="9144000" cy="2977666"/>
          </a:xfrm>
        </p:spPr>
        <p:txBody>
          <a:bodyPr anchor="b">
            <a:noAutofit/>
          </a:bodyPr>
          <a:lstStyle/>
          <a:p>
            <a:r>
              <a:rPr lang="en-US" dirty="0"/>
              <a:t>Symmetric</a:t>
            </a:r>
          </a:p>
          <a:p>
            <a:r>
              <a:rPr lang="en-US" dirty="0"/>
              <a:t>S</a:t>
            </a:r>
            <a:r>
              <a:rPr lang="en-US" b="1" dirty="0">
                <a:latin typeface="Programma" panose="02000009000000000000" pitchFamily="49" charset="0"/>
                <a:cs typeface="Programma" panose="02000009000000000000" pitchFamily="49" charset="0"/>
              </a:rPr>
              <a:t>(</a:t>
            </a:r>
            <a:r>
              <a:rPr lang="en-US" i="1" dirty="0"/>
              <a:t>plaintext</a:t>
            </a:r>
            <a:r>
              <a:rPr lang="en-US" b="1" dirty="0">
                <a:latin typeface="Programma" panose="02000009000000000000" pitchFamily="49" charset="0"/>
                <a:cs typeface="Programma" panose="02000009000000000000" pitchFamily="49" charset="0"/>
              </a:rPr>
              <a:t>) =&gt; </a:t>
            </a:r>
            <a:r>
              <a:rPr lang="en-US" i="1" dirty="0" err="1"/>
              <a:t>ciphertext</a:t>
            </a:r>
            <a:endParaRPr lang="en-US" i="1" dirty="0"/>
          </a:p>
          <a:p>
            <a:r>
              <a:rPr lang="en-US" dirty="0"/>
              <a:t>S</a:t>
            </a:r>
            <a:r>
              <a:rPr lang="en-US" b="1" dirty="0">
                <a:latin typeface="Programma" panose="02000009000000000000" pitchFamily="49" charset="0"/>
                <a:cs typeface="Programma" panose="02000009000000000000" pitchFamily="49" charset="0"/>
              </a:rPr>
              <a:t>(</a:t>
            </a:r>
            <a:r>
              <a:rPr lang="en-US" i="1" dirty="0" err="1"/>
              <a:t>ciphertext</a:t>
            </a:r>
            <a:r>
              <a:rPr lang="en-US" b="1" dirty="0">
                <a:latin typeface="Programma" panose="02000009000000000000" pitchFamily="49" charset="0"/>
                <a:cs typeface="Programma" panose="02000009000000000000" pitchFamily="49" charset="0"/>
              </a:rPr>
              <a:t>) =&gt; </a:t>
            </a:r>
            <a:r>
              <a:rPr lang="en-US" i="1" dirty="0"/>
              <a:t>plaintext</a:t>
            </a:r>
          </a:p>
          <a:p>
            <a:endParaRPr lang="en-US" i="1" dirty="0"/>
          </a:p>
          <a:p>
            <a:r>
              <a:rPr lang="en-US" dirty="0"/>
              <a:t>Asymmetric</a:t>
            </a:r>
          </a:p>
          <a:p>
            <a:r>
              <a:rPr lang="en-US" dirty="0"/>
              <a:t>P</a:t>
            </a:r>
            <a:r>
              <a:rPr lang="en-US" b="1" dirty="0">
                <a:latin typeface="Programma" panose="02000009000000000000" pitchFamily="49" charset="0"/>
                <a:cs typeface="Programma" panose="02000009000000000000" pitchFamily="49" charset="0"/>
              </a:rPr>
              <a:t>(</a:t>
            </a:r>
            <a:r>
              <a:rPr lang="en-US" i="1" dirty="0"/>
              <a:t>plaintext</a:t>
            </a:r>
            <a:r>
              <a:rPr lang="en-US" b="1" dirty="0">
                <a:latin typeface="Programma" panose="02000009000000000000" pitchFamily="49" charset="0"/>
                <a:cs typeface="Programma" panose="02000009000000000000" pitchFamily="49" charset="0"/>
              </a:rPr>
              <a:t>) =&gt; </a:t>
            </a:r>
            <a:r>
              <a:rPr lang="en-US" i="1" dirty="0" err="1"/>
              <a:t>ciphertext</a:t>
            </a:r>
            <a:endParaRPr lang="en-US" i="1" dirty="0"/>
          </a:p>
          <a:p>
            <a:r>
              <a:rPr lang="en-US" dirty="0"/>
              <a:t>R</a:t>
            </a:r>
            <a:r>
              <a:rPr lang="en-US" b="1" dirty="0">
                <a:latin typeface="Programma" panose="02000009000000000000" pitchFamily="49" charset="0"/>
                <a:cs typeface="Programma" panose="02000009000000000000" pitchFamily="49" charset="0"/>
              </a:rPr>
              <a:t>(</a:t>
            </a:r>
            <a:r>
              <a:rPr lang="en-US" i="1" dirty="0" err="1"/>
              <a:t>ciphertext</a:t>
            </a:r>
            <a:r>
              <a:rPr lang="en-US" b="1" dirty="0">
                <a:latin typeface="Programma" panose="02000009000000000000" pitchFamily="49" charset="0"/>
                <a:cs typeface="Programma" panose="02000009000000000000" pitchFamily="49" charset="0"/>
              </a:rPr>
              <a:t>) =&gt; </a:t>
            </a:r>
            <a:r>
              <a:rPr lang="en-US" i="1" dirty="0"/>
              <a:t>plaintext</a:t>
            </a:r>
          </a:p>
          <a:p>
            <a:endParaRPr lang="en-US" i="1" dirty="0"/>
          </a:p>
        </p:txBody>
      </p:sp>
    </p:spTree>
    <p:extLst>
      <p:ext uri="{BB962C8B-B14F-4D97-AF65-F5344CB8AC3E}">
        <p14:creationId xmlns:p14="http://schemas.microsoft.com/office/powerpoint/2010/main" val="645500165"/>
      </p:ext>
    </p:extLst>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b="0"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endParaRPr lang="en-US" sz="2800" dirty="0">
              <a:solidFill>
                <a:schemeClr val="tx1"/>
              </a:solidFill>
            </a:endParaRPr>
          </a:p>
          <a:p>
            <a:r>
              <a:rPr lang="en-US" dirty="0">
                <a:solidFill>
                  <a:schemeClr val="tx1"/>
                </a:solidFill>
              </a:rPr>
              <a:t>H</a:t>
            </a:r>
            <a:r>
              <a:rPr lang="en-US" sz="2800" dirty="0">
                <a:solidFill>
                  <a:schemeClr val="tx1"/>
                </a:solidFill>
              </a:rPr>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b="0"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endParaRPr lang="en-US" sz="2800" dirty="0">
              <a:solidFill>
                <a:schemeClr val="tx1"/>
              </a:solidFill>
            </a:endParaRPr>
          </a:p>
          <a:p>
            <a:r>
              <a:rPr lang="en-US" dirty="0">
                <a:solidFill>
                  <a:schemeClr val="tx1"/>
                </a:solidFill>
              </a:rPr>
              <a:t>P</a:t>
            </a:r>
            <a:r>
              <a:rPr lang="en-US" baseline="-25000" dirty="0">
                <a:solidFill>
                  <a:schemeClr val="tx1"/>
                </a:solidFill>
              </a:rPr>
              <a:t>A</a:t>
            </a:r>
            <a:r>
              <a:rPr lang="en-US" dirty="0">
                <a:solidFill>
                  <a:schemeClr val="tx1"/>
                </a:solidFill>
              </a:rPr>
              <a:t>	</a:t>
            </a:r>
            <a:r>
              <a:rPr lang="en-US" sz="2800" dirty="0">
                <a:solidFill>
                  <a:schemeClr val="tx1"/>
                </a:solidFill>
              </a:rPr>
              <a:t>Alice’s public key</a:t>
            </a:r>
            <a:endParaRPr lang="en-US" dirty="0">
              <a:solidFill>
                <a:schemeClr val="tx1"/>
              </a:solidFill>
            </a:endParaRPr>
          </a:p>
          <a:p>
            <a:r>
              <a:rPr lang="en-US" dirty="0">
                <a:solidFill>
                  <a:schemeClr val="tx1"/>
                </a:solidFill>
              </a:rPr>
              <a:t>H	</a:t>
            </a:r>
            <a:r>
              <a:rPr lang="en-US" sz="2800" dirty="0">
                <a:solidFill>
                  <a:schemeClr val="tx1"/>
                </a:solidFill>
              </a:rPr>
              <a:t>Handshake key</a:t>
            </a:r>
            <a:endParaRPr lang="en-US" sz="4000" dirty="0">
              <a:solidFill>
                <a:schemeClr val="tx1"/>
              </a:solidFill>
            </a:endParaRPr>
          </a:p>
          <a:p>
            <a:r>
              <a:rPr lang="en-US" dirty="0">
                <a:solidFill>
                  <a:schemeClr val="tx1"/>
                </a:solidFill>
              </a:rPr>
              <a:t>S	</a:t>
            </a:r>
            <a:r>
              <a:rPr lang="en-US" sz="2800" dirty="0">
                <a:solidFill>
                  <a:schemeClr val="tx1"/>
                </a:solidFill>
              </a:rPr>
              <a:t>Session key</a:t>
            </a:r>
            <a:endParaRPr lang="en-US" sz="4000" dirty="0">
              <a:solidFill>
                <a:schemeClr val="tx1"/>
              </a:solidFill>
            </a:endParaRPr>
          </a:p>
          <a:p>
            <a:endParaRPr lang="en-US" sz="4000" dirty="0"/>
          </a:p>
          <a:p>
            <a:endParaRPr lang="en-US" dirty="0"/>
          </a:p>
        </p:txBody>
      </p:sp>
      <p:sp>
        <p:nvSpPr>
          <p:cNvPr id="2" name="TextBox 1"/>
          <p:cNvSpPr txBox="1"/>
          <p:nvPr/>
        </p:nvSpPr>
        <p:spPr>
          <a:xfrm>
            <a:off x="1808922" y="5360504"/>
            <a:ext cx="8143460" cy="646331"/>
          </a:xfrm>
          <a:prstGeom prst="rect">
            <a:avLst/>
          </a:prstGeom>
          <a:noFill/>
        </p:spPr>
        <p:txBody>
          <a:bodyPr wrap="square" rtlCol="0">
            <a:spAutoFit/>
          </a:bodyPr>
          <a:lstStyle/>
          <a:p>
            <a:r>
              <a:rPr lang="en-US" sz="3600" b="1" dirty="0">
                <a:latin typeface="Programma" panose="02000009000000000000" pitchFamily="49" charset="0"/>
                <a:cs typeface="Programma" panose="02000009000000000000" pitchFamily="49" charset="0"/>
              </a:rPr>
              <a:t>→ {"</a:t>
            </a:r>
            <a:r>
              <a:rPr lang="en-US" sz="3600" b="1" dirty="0" err="1">
                <a:latin typeface="Programma" panose="02000009000000000000" pitchFamily="49" charset="0"/>
                <a:cs typeface="Programma" panose="02000009000000000000" pitchFamily="49" charset="0"/>
              </a:rPr>
              <a:t>seif</a:t>
            </a:r>
            <a:r>
              <a:rPr lang="en-US" sz="3600" b="1" dirty="0">
                <a:latin typeface="Programma" panose="02000009000000000000" pitchFamily="49" charset="0"/>
                <a:cs typeface="Programma" panose="02000009000000000000" pitchFamily="49" charset="0"/>
              </a:rPr>
              <a:t>": 1, </a:t>
            </a:r>
            <a:r>
              <a:rPr lang="en-US" sz="3600" dirty="0">
                <a:latin typeface="Cheltenhm BdHd BT" panose="02040703050705020403" pitchFamily="18" charset="0"/>
              </a:rPr>
              <a:t>P</a:t>
            </a:r>
            <a:r>
              <a:rPr lang="en-US" sz="3600" baseline="-25000" dirty="0">
                <a:latin typeface="Cheltenhm BdHd BT" panose="02040703050705020403" pitchFamily="18" charset="0"/>
              </a:rPr>
              <a:t>B</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cs typeface="Programma" panose="02000009000000000000" pitchFamily="49" charset="0"/>
              </a:rPr>
              <a:t>H</a:t>
            </a:r>
            <a:r>
              <a:rPr lang="en-US" sz="3600" b="1" dirty="0">
                <a:latin typeface="Programma" panose="02000009000000000000" pitchFamily="49" charset="0"/>
                <a:cs typeface="Programma" panose="02000009000000000000" pitchFamily="49" charset="0"/>
              </a:rPr>
              <a:t>), </a:t>
            </a:r>
            <a:r>
              <a:rPr lang="en-US" sz="3600" dirty="0">
                <a:latin typeface="Cheltenhm BdHd BT" panose="02040703050705020403" pitchFamily="18" charset="0"/>
                <a:cs typeface="Programma" panose="02000009000000000000" pitchFamily="49" charset="0"/>
              </a:rPr>
              <a:t>H</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rPr>
              <a:t>P</a:t>
            </a:r>
            <a:r>
              <a:rPr lang="en-US" sz="3600" baseline="-25000" dirty="0">
                <a:latin typeface="Cheltenhm BdHd BT" panose="02040703050705020403" pitchFamily="18" charset="0"/>
              </a:rPr>
              <a:t>A</a:t>
            </a:r>
            <a:r>
              <a:rPr lang="en-US" sz="3600" dirty="0">
                <a:latin typeface="Cheltenhm BdHd BT" panose="02040703050705020403" pitchFamily="18" charset="0"/>
              </a:rPr>
              <a:t> </a:t>
            </a:r>
            <a:r>
              <a:rPr lang="en-US" sz="3600"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15320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solidFill>
                  <a:srgbClr val="FFFF00"/>
                </a:solidFill>
              </a:rPr>
              <a:t>H</a:t>
            </a:r>
            <a:r>
              <a:rPr lang="en-US" sz="2800" dirty="0">
                <a:solidFill>
                  <a:srgbClr val="FFFF00"/>
                </a:solidFill>
              </a:rPr>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endParaRPr lang="en-US" sz="2800" dirty="0">
              <a:solidFill>
                <a:schemeClr val="tx1"/>
              </a:solidFill>
            </a:endParaRPr>
          </a:p>
          <a:p>
            <a:r>
              <a:rPr lang="en-US" dirty="0">
                <a:solidFill>
                  <a:schemeClr val="tx1"/>
                </a:solidFill>
              </a:rPr>
              <a:t>P</a:t>
            </a:r>
            <a:r>
              <a:rPr lang="en-US" baseline="-25000" dirty="0">
                <a:solidFill>
                  <a:schemeClr val="tx1"/>
                </a:solidFill>
              </a:rPr>
              <a:t>A</a:t>
            </a:r>
            <a:r>
              <a:rPr lang="en-US" dirty="0">
                <a:solidFill>
                  <a:schemeClr val="tx1"/>
                </a:solidFill>
              </a:rPr>
              <a:t>	</a:t>
            </a:r>
            <a:r>
              <a:rPr lang="en-US" sz="2800" dirty="0">
                <a:solidFill>
                  <a:schemeClr val="tx1"/>
                </a:solidFill>
              </a:rPr>
              <a:t>Alice’s public key</a:t>
            </a:r>
            <a:endParaRPr lang="en-US" dirty="0">
              <a:solidFill>
                <a:schemeClr val="tx1"/>
              </a:solidFill>
            </a:endParaRPr>
          </a:p>
          <a:p>
            <a:r>
              <a:rPr lang="en-US" dirty="0">
                <a:solidFill>
                  <a:schemeClr val="tx1"/>
                </a:solidFill>
              </a:rPr>
              <a:t>H	</a:t>
            </a:r>
            <a:r>
              <a:rPr lang="en-US" sz="2800" dirty="0">
                <a:solidFill>
                  <a:schemeClr val="tx1"/>
                </a:solidFill>
              </a:rPr>
              <a:t>Handshake key</a:t>
            </a:r>
            <a:endParaRPr lang="en-US" sz="4000" dirty="0">
              <a:solidFill>
                <a:schemeClr val="tx1"/>
              </a:solidFill>
            </a:endParaRPr>
          </a:p>
          <a:p>
            <a:r>
              <a:rPr lang="en-US" dirty="0">
                <a:solidFill>
                  <a:schemeClr val="tx1"/>
                </a:solidFill>
              </a:rPr>
              <a:t>S	</a:t>
            </a:r>
            <a:r>
              <a:rPr lang="en-US" sz="2800" dirty="0">
                <a:solidFill>
                  <a:schemeClr val="tx1"/>
                </a:solidFill>
              </a:rPr>
              <a:t>Session key</a:t>
            </a:r>
            <a:endParaRPr lang="en-US" sz="4000" dirty="0">
              <a:solidFill>
                <a:schemeClr val="tx1"/>
              </a:solidFill>
            </a:endParaRPr>
          </a:p>
          <a:p>
            <a:endParaRPr lang="en-US" sz="4000" dirty="0"/>
          </a:p>
          <a:p>
            <a:endParaRPr lang="en-US" dirty="0"/>
          </a:p>
        </p:txBody>
      </p:sp>
      <p:sp>
        <p:nvSpPr>
          <p:cNvPr id="2" name="TextBox 1"/>
          <p:cNvSpPr txBox="1"/>
          <p:nvPr/>
        </p:nvSpPr>
        <p:spPr>
          <a:xfrm>
            <a:off x="1808922" y="5360504"/>
            <a:ext cx="8143460" cy="646331"/>
          </a:xfrm>
          <a:prstGeom prst="rect">
            <a:avLst/>
          </a:prstGeom>
          <a:noFill/>
        </p:spPr>
        <p:txBody>
          <a:bodyPr wrap="square" rtlCol="0">
            <a:spAutoFit/>
          </a:bodyPr>
          <a:lstStyle/>
          <a:p>
            <a:r>
              <a:rPr lang="en-US" sz="3600" b="1" dirty="0">
                <a:latin typeface="Programma" panose="02000009000000000000" pitchFamily="49" charset="0"/>
                <a:cs typeface="Programma" panose="02000009000000000000" pitchFamily="49" charset="0"/>
              </a:rPr>
              <a:t>→ {"</a:t>
            </a:r>
            <a:r>
              <a:rPr lang="en-US" sz="3600" b="1" dirty="0" err="1">
                <a:latin typeface="Programma" panose="02000009000000000000" pitchFamily="49" charset="0"/>
                <a:cs typeface="Programma" panose="02000009000000000000" pitchFamily="49" charset="0"/>
              </a:rPr>
              <a:t>seif</a:t>
            </a:r>
            <a:r>
              <a:rPr lang="en-US" sz="3600" b="1" dirty="0">
                <a:latin typeface="Programma" panose="02000009000000000000" pitchFamily="49" charset="0"/>
                <a:cs typeface="Programma" panose="02000009000000000000" pitchFamily="49" charset="0"/>
              </a:rPr>
              <a:t>": 1, </a:t>
            </a:r>
            <a:r>
              <a:rPr lang="en-US" sz="3600" dirty="0">
                <a:latin typeface="Cheltenhm BdHd BT" panose="02040703050705020403" pitchFamily="18" charset="0"/>
              </a:rPr>
              <a:t>P</a:t>
            </a:r>
            <a:r>
              <a:rPr lang="en-US" sz="3600" baseline="-25000" dirty="0">
                <a:latin typeface="Cheltenhm BdHd BT" panose="02040703050705020403" pitchFamily="18" charset="0"/>
              </a:rPr>
              <a:t>B</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cs typeface="Programma" panose="02000009000000000000" pitchFamily="49" charset="0"/>
              </a:rPr>
              <a:t>H</a:t>
            </a:r>
            <a:r>
              <a:rPr lang="en-US" sz="3600" b="1" dirty="0">
                <a:latin typeface="Programma" panose="02000009000000000000" pitchFamily="49" charset="0"/>
                <a:cs typeface="Programma" panose="02000009000000000000" pitchFamily="49" charset="0"/>
              </a:rPr>
              <a:t>), </a:t>
            </a:r>
            <a:r>
              <a:rPr lang="en-US" sz="3600" dirty="0">
                <a:latin typeface="Cheltenhm BdHd BT" panose="02040703050705020403" pitchFamily="18" charset="0"/>
                <a:cs typeface="Programma" panose="02000009000000000000" pitchFamily="49" charset="0"/>
              </a:rPr>
              <a:t>H</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rPr>
              <a:t>P</a:t>
            </a:r>
            <a:r>
              <a:rPr lang="en-US" sz="3600" baseline="-25000" dirty="0">
                <a:latin typeface="Cheltenhm BdHd BT" panose="02040703050705020403" pitchFamily="18" charset="0"/>
              </a:rPr>
              <a:t>A</a:t>
            </a:r>
            <a:r>
              <a:rPr lang="en-US" sz="3600" dirty="0">
                <a:latin typeface="Cheltenhm BdHd BT" panose="02040703050705020403" pitchFamily="18" charset="0"/>
              </a:rPr>
              <a:t> </a:t>
            </a:r>
            <a:r>
              <a:rPr lang="en-US" sz="3600"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4291971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endParaRPr lang="en-US" sz="2800" dirty="0">
              <a:solidFill>
                <a:schemeClr val="tx1"/>
              </a:solidFill>
            </a:endParaRPr>
          </a:p>
          <a:p>
            <a:r>
              <a:rPr lang="en-US" dirty="0">
                <a:solidFill>
                  <a:schemeClr val="tx1"/>
                </a:solidFill>
              </a:rPr>
              <a:t>P</a:t>
            </a:r>
            <a:r>
              <a:rPr lang="en-US" baseline="-25000" dirty="0">
                <a:solidFill>
                  <a:schemeClr val="tx1"/>
                </a:solidFill>
              </a:rPr>
              <a:t>A</a:t>
            </a:r>
            <a:r>
              <a:rPr lang="en-US" dirty="0">
                <a:solidFill>
                  <a:schemeClr val="tx1"/>
                </a:solidFill>
              </a:rPr>
              <a:t>	</a:t>
            </a:r>
            <a:r>
              <a:rPr lang="en-US" sz="2800" dirty="0">
                <a:solidFill>
                  <a:schemeClr val="tx1"/>
                </a:solidFill>
              </a:rPr>
              <a:t>Alice’s public key</a:t>
            </a:r>
            <a:endParaRPr lang="en-US" dirty="0">
              <a:solidFill>
                <a:schemeClr val="tx1"/>
              </a:solidFill>
            </a:endParaRPr>
          </a:p>
          <a:p>
            <a:r>
              <a:rPr lang="en-US" dirty="0">
                <a:solidFill>
                  <a:schemeClr val="tx1"/>
                </a:solidFill>
              </a:rPr>
              <a:t>H	</a:t>
            </a:r>
            <a:r>
              <a:rPr lang="en-US" sz="2800" dirty="0">
                <a:solidFill>
                  <a:schemeClr val="tx1"/>
                </a:solidFill>
              </a:rPr>
              <a:t>Handshake key</a:t>
            </a:r>
            <a:endParaRPr lang="en-US" sz="4000" dirty="0">
              <a:solidFill>
                <a:schemeClr val="tx1"/>
              </a:solidFill>
            </a:endParaRPr>
          </a:p>
          <a:p>
            <a:r>
              <a:rPr lang="en-US" dirty="0">
                <a:solidFill>
                  <a:schemeClr val="tx1"/>
                </a:solidFill>
              </a:rPr>
              <a:t>S	</a:t>
            </a:r>
            <a:r>
              <a:rPr lang="en-US" sz="2800" dirty="0">
                <a:solidFill>
                  <a:schemeClr val="tx1"/>
                </a:solidFill>
              </a:rPr>
              <a:t>Session key</a:t>
            </a:r>
            <a:endParaRPr lang="en-US" sz="4000" dirty="0">
              <a:solidFill>
                <a:schemeClr val="tx1"/>
              </a:solidFill>
            </a:endParaRPr>
          </a:p>
          <a:p>
            <a:endParaRPr lang="en-US" sz="4000" dirty="0"/>
          </a:p>
          <a:p>
            <a:endParaRPr lang="en-US" dirty="0"/>
          </a:p>
        </p:txBody>
      </p:sp>
      <p:sp>
        <p:nvSpPr>
          <p:cNvPr id="2" name="TextBox 1"/>
          <p:cNvSpPr txBox="1"/>
          <p:nvPr/>
        </p:nvSpPr>
        <p:spPr>
          <a:xfrm>
            <a:off x="1808922" y="5360504"/>
            <a:ext cx="8143460" cy="646331"/>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a:solidFill>
                  <a:srgbClr val="FFFF00"/>
                </a:solidFill>
                <a:latin typeface="Programma" panose="02000009000000000000" pitchFamily="49" charset="0"/>
                <a:cs typeface="Programma" panose="02000009000000000000" pitchFamily="49" charset="0"/>
              </a:rPr>
              <a:t>{"</a:t>
            </a:r>
            <a:r>
              <a:rPr lang="en-US" sz="3600" b="1" dirty="0" err="1">
                <a:solidFill>
                  <a:srgbClr val="FFFF00"/>
                </a:solidFill>
                <a:latin typeface="Programma" panose="02000009000000000000" pitchFamily="49" charset="0"/>
                <a:cs typeface="Programma" panose="02000009000000000000" pitchFamily="49" charset="0"/>
              </a:rPr>
              <a:t>seif</a:t>
            </a:r>
            <a:r>
              <a:rPr lang="en-US" sz="3600" b="1" dirty="0">
                <a:solidFill>
                  <a:srgbClr val="FFFF00"/>
                </a:solidFill>
                <a:latin typeface="Programma" panose="02000009000000000000" pitchFamily="49" charset="0"/>
                <a:cs typeface="Programma" panose="02000009000000000000" pitchFamily="49" charset="0"/>
              </a:rPr>
              <a:t>": 1, </a:t>
            </a:r>
            <a:r>
              <a:rPr lang="en-US" sz="3600" dirty="0">
                <a:solidFill>
                  <a:srgbClr val="FFFF00"/>
                </a:solidFill>
                <a:latin typeface="Cheltenhm BdHd BT" panose="02040703050705020403" pitchFamily="18" charset="0"/>
              </a:rPr>
              <a:t>P</a:t>
            </a:r>
            <a:r>
              <a:rPr lang="en-US" sz="3600" baseline="-25000" dirty="0">
                <a:solidFill>
                  <a:srgbClr val="FFFF00"/>
                </a:solidFill>
                <a:latin typeface="Cheltenhm BdHd BT" panose="02040703050705020403" pitchFamily="18" charset="0"/>
              </a:rPr>
              <a:t>B</a:t>
            </a:r>
            <a:r>
              <a:rPr lang="en-US" sz="3600" b="1" dirty="0">
                <a:solidFill>
                  <a:srgbClr val="FFFF00"/>
                </a:solidFill>
                <a:latin typeface="Programma" panose="02000009000000000000" pitchFamily="49" charset="0"/>
                <a:cs typeface="Programma" panose="02000009000000000000" pitchFamily="49" charset="0"/>
              </a:rPr>
              <a:t>(</a:t>
            </a:r>
            <a:r>
              <a:rPr lang="en-US" sz="3600" dirty="0">
                <a:solidFill>
                  <a:srgbClr val="FFFF00"/>
                </a:solidFill>
                <a:latin typeface="Cheltenhm BdHd BT" panose="02040703050705020403" pitchFamily="18" charset="0"/>
                <a:cs typeface="Programma" panose="02000009000000000000" pitchFamily="49" charset="0"/>
              </a:rPr>
              <a:t>H</a:t>
            </a:r>
            <a:r>
              <a:rPr lang="en-US" sz="3600" b="1" dirty="0">
                <a:solidFill>
                  <a:srgbClr val="FFFF00"/>
                </a:solidFill>
                <a:latin typeface="Programma" panose="02000009000000000000" pitchFamily="49" charset="0"/>
                <a:cs typeface="Programma" panose="02000009000000000000" pitchFamily="49" charset="0"/>
              </a:rPr>
              <a:t>), </a:t>
            </a:r>
            <a:r>
              <a:rPr lang="en-US" sz="3600" dirty="0">
                <a:solidFill>
                  <a:srgbClr val="FFFF00"/>
                </a:solidFill>
                <a:latin typeface="Cheltenhm BdHd BT" panose="02040703050705020403" pitchFamily="18" charset="0"/>
                <a:cs typeface="Programma" panose="02000009000000000000" pitchFamily="49" charset="0"/>
              </a:rPr>
              <a:t>H</a:t>
            </a:r>
            <a:r>
              <a:rPr lang="en-US" sz="3600" b="1" dirty="0">
                <a:solidFill>
                  <a:srgbClr val="FFFF00"/>
                </a:solidFill>
                <a:latin typeface="Programma" panose="02000009000000000000" pitchFamily="49" charset="0"/>
                <a:cs typeface="Programma" panose="02000009000000000000" pitchFamily="49" charset="0"/>
              </a:rPr>
              <a:t>(</a:t>
            </a:r>
            <a:r>
              <a:rPr lang="en-US" sz="3600" dirty="0">
                <a:solidFill>
                  <a:srgbClr val="FFFF00"/>
                </a:solidFill>
                <a:latin typeface="Cheltenhm BdHd BT" panose="02040703050705020403" pitchFamily="18" charset="0"/>
              </a:rPr>
              <a:t>P</a:t>
            </a:r>
            <a:r>
              <a:rPr lang="en-US" sz="3600" baseline="-25000" dirty="0">
                <a:solidFill>
                  <a:srgbClr val="FFFF00"/>
                </a:solidFill>
                <a:latin typeface="Cheltenhm BdHd BT" panose="02040703050705020403" pitchFamily="18" charset="0"/>
              </a:rPr>
              <a:t>A</a:t>
            </a:r>
            <a:r>
              <a:rPr lang="en-US" sz="3600" b="1" dirty="0">
                <a:solidFill>
                  <a:srgbClr val="FFFF00"/>
                </a:solidFill>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2265493993"/>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endParaRPr lang="en-US" sz="2800" dirty="0">
              <a:solidFill>
                <a:schemeClr val="tx1"/>
              </a:solidFill>
            </a:endParaRPr>
          </a:p>
          <a:p>
            <a:r>
              <a:rPr lang="en-US" dirty="0">
                <a:solidFill>
                  <a:schemeClr val="tx1"/>
                </a:solidFill>
              </a:rPr>
              <a:t>P</a:t>
            </a:r>
            <a:r>
              <a:rPr lang="en-US" baseline="-25000" dirty="0">
                <a:solidFill>
                  <a:schemeClr val="tx1"/>
                </a:solidFill>
              </a:rPr>
              <a:t>A</a:t>
            </a:r>
            <a:r>
              <a:rPr lang="en-US" dirty="0">
                <a:solidFill>
                  <a:schemeClr val="tx1"/>
                </a:solidFill>
              </a:rPr>
              <a:t>	</a:t>
            </a:r>
            <a:r>
              <a:rPr lang="en-US" sz="2800" dirty="0">
                <a:solidFill>
                  <a:schemeClr val="tx1"/>
                </a:solidFill>
              </a:rPr>
              <a:t>Alice’s public key</a:t>
            </a:r>
            <a:endParaRPr lang="en-US" dirty="0">
              <a:solidFill>
                <a:schemeClr val="tx1"/>
              </a:solidFill>
            </a:endParaRPr>
          </a:p>
          <a:p>
            <a:r>
              <a:rPr lang="en-US" dirty="0">
                <a:solidFill>
                  <a:srgbClr val="FFFF00"/>
                </a:solidFill>
              </a:rPr>
              <a:t>H	</a:t>
            </a:r>
            <a:r>
              <a:rPr lang="en-US" sz="2800" dirty="0">
                <a:solidFill>
                  <a:srgbClr val="FFFF00"/>
                </a:solidFill>
              </a:rPr>
              <a:t>Handshake key</a:t>
            </a:r>
            <a:endParaRPr lang="en-US" sz="4000" dirty="0">
              <a:solidFill>
                <a:srgbClr val="FFFF00"/>
              </a:solidFill>
            </a:endParaRPr>
          </a:p>
          <a:p>
            <a:r>
              <a:rPr lang="en-US" dirty="0">
                <a:solidFill>
                  <a:schemeClr val="tx1"/>
                </a:solidFill>
              </a:rPr>
              <a:t>S	</a:t>
            </a:r>
            <a:r>
              <a:rPr lang="en-US" sz="2800" dirty="0">
                <a:solidFill>
                  <a:schemeClr val="tx1"/>
                </a:solidFill>
              </a:rPr>
              <a:t>Session key</a:t>
            </a:r>
            <a:endParaRPr lang="en-US" sz="4000" dirty="0">
              <a:solidFill>
                <a:schemeClr val="tx1"/>
              </a:solidFill>
            </a:endParaRPr>
          </a:p>
          <a:p>
            <a:endParaRPr lang="en-US" sz="4000" dirty="0"/>
          </a:p>
          <a:p>
            <a:endParaRPr lang="en-US" dirty="0"/>
          </a:p>
        </p:txBody>
      </p:sp>
      <p:sp>
        <p:nvSpPr>
          <p:cNvPr id="2" name="TextBox 1"/>
          <p:cNvSpPr txBox="1"/>
          <p:nvPr/>
        </p:nvSpPr>
        <p:spPr>
          <a:xfrm>
            <a:off x="1808922" y="5360504"/>
            <a:ext cx="8143460" cy="646331"/>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err="1">
                <a:solidFill>
                  <a:schemeClr val="bg1"/>
                </a:solidFill>
                <a:latin typeface="Programma" panose="02000009000000000000" pitchFamily="49" charset="0"/>
                <a:cs typeface="Programma" panose="02000009000000000000" pitchFamily="49" charset="0"/>
              </a:rPr>
              <a:t>seif</a:t>
            </a:r>
            <a:r>
              <a:rPr lang="en-US" sz="3600" b="1" dirty="0">
                <a:solidFill>
                  <a:schemeClr val="bg1"/>
                </a:solidFill>
                <a:latin typeface="Programma" panose="02000009000000000000" pitchFamily="49" charset="0"/>
                <a:cs typeface="Programma" panose="02000009000000000000" pitchFamily="49" charset="0"/>
              </a:rPr>
              <a:t>": 1, </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B</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284551233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a:t>
            </a:r>
            <a:br>
              <a:rPr lang="en-US" dirty="0"/>
            </a:br>
            <a:r>
              <a:rPr lang="en-US" dirty="0"/>
              <a:t/>
            </a:r>
            <a:br>
              <a:rPr lang="en-US" dirty="0"/>
            </a:br>
            <a:r>
              <a:rPr lang="en-US" dirty="0"/>
              <a:t>A model of thought</a:t>
            </a:r>
          </a:p>
        </p:txBody>
      </p:sp>
    </p:spTree>
    <p:extLst>
      <p:ext uri="{BB962C8B-B14F-4D97-AF65-F5344CB8AC3E}">
        <p14:creationId xmlns:p14="http://schemas.microsoft.com/office/powerpoint/2010/main" val="2287683643"/>
      </p:ext>
    </p:extLst>
  </p:cSld>
  <p:clrMapOvr>
    <a:masterClrMapping/>
  </p:clrMapOvr>
  <p:transition spd="slow">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p>
          <a:p>
            <a:r>
              <a:rPr lang="en-US" dirty="0">
                <a:solidFill>
                  <a:srgbClr val="FFFF00"/>
                </a:solidFill>
              </a:rPr>
              <a:t>P</a:t>
            </a:r>
            <a:r>
              <a:rPr lang="en-US" baseline="-25000" dirty="0">
                <a:solidFill>
                  <a:srgbClr val="FFFF00"/>
                </a:solidFill>
              </a:rPr>
              <a:t>A</a:t>
            </a:r>
            <a:r>
              <a:rPr lang="en-US" dirty="0">
                <a:solidFill>
                  <a:srgbClr val="FFFF00"/>
                </a:solidFill>
              </a:rPr>
              <a:t>	</a:t>
            </a:r>
            <a:r>
              <a:rPr lang="en-US" sz="2800" dirty="0">
                <a:solidFill>
                  <a:srgbClr val="FFFF00"/>
                </a:solidFill>
              </a:rPr>
              <a:t>Alice’s public key</a:t>
            </a:r>
            <a:endParaRPr lang="en-US" dirty="0">
              <a:solidFill>
                <a:srgbClr val="FFFF00"/>
              </a:solidFill>
            </a:endParaRPr>
          </a:p>
          <a:p>
            <a:r>
              <a:rPr lang="en-US" dirty="0">
                <a:solidFill>
                  <a:srgbClr val="FFFF00"/>
                </a:solidFill>
              </a:rPr>
              <a:t>H	</a:t>
            </a:r>
            <a:r>
              <a:rPr lang="en-US" sz="2800" dirty="0">
                <a:solidFill>
                  <a:srgbClr val="FFFF00"/>
                </a:solidFill>
              </a:rPr>
              <a:t>Handshake key</a:t>
            </a:r>
            <a:endParaRPr lang="en-US" sz="4000" dirty="0">
              <a:solidFill>
                <a:srgbClr val="FFFF00"/>
              </a:solidFill>
            </a:endParaRPr>
          </a:p>
          <a:p>
            <a:r>
              <a:rPr lang="en-US" dirty="0">
                <a:solidFill>
                  <a:schemeClr val="tx1"/>
                </a:solidFill>
              </a:rPr>
              <a:t>S	</a:t>
            </a:r>
            <a:r>
              <a:rPr lang="en-US" sz="2800" dirty="0">
                <a:solidFill>
                  <a:schemeClr val="tx1"/>
                </a:solidFill>
              </a:rPr>
              <a:t>Session key</a:t>
            </a:r>
            <a:endParaRPr lang="en-US" sz="4000" dirty="0">
              <a:solidFill>
                <a:schemeClr val="tx1"/>
              </a:solidFill>
            </a:endParaRPr>
          </a:p>
          <a:p>
            <a:endParaRPr lang="en-US" sz="4000" dirty="0"/>
          </a:p>
          <a:p>
            <a:endParaRPr lang="en-US" dirty="0"/>
          </a:p>
        </p:txBody>
      </p:sp>
      <p:sp>
        <p:nvSpPr>
          <p:cNvPr id="2" name="TextBox 1"/>
          <p:cNvSpPr txBox="1"/>
          <p:nvPr/>
        </p:nvSpPr>
        <p:spPr>
          <a:xfrm>
            <a:off x="1808922" y="5360504"/>
            <a:ext cx="8143460" cy="646331"/>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err="1">
                <a:solidFill>
                  <a:schemeClr val="bg1"/>
                </a:solidFill>
                <a:latin typeface="Programma" panose="02000009000000000000" pitchFamily="49" charset="0"/>
                <a:cs typeface="Programma" panose="02000009000000000000" pitchFamily="49" charset="0"/>
              </a:rPr>
              <a:t>seif</a:t>
            </a:r>
            <a:r>
              <a:rPr lang="en-US" sz="3600" b="1" dirty="0">
                <a:solidFill>
                  <a:schemeClr val="bg1"/>
                </a:solidFill>
                <a:latin typeface="Programma" panose="02000009000000000000" pitchFamily="49" charset="0"/>
                <a:cs typeface="Programma" panose="02000009000000000000" pitchFamily="49" charset="0"/>
              </a:rPr>
              <a:t>": 1, </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B</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423682653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p>
          <a:p>
            <a:r>
              <a:rPr lang="en-US" dirty="0"/>
              <a:t>P</a:t>
            </a:r>
            <a:r>
              <a:rPr lang="en-US" baseline="-25000" dirty="0"/>
              <a:t>A</a:t>
            </a:r>
            <a:r>
              <a:rPr lang="en-US" dirty="0"/>
              <a:t>	</a:t>
            </a:r>
            <a:r>
              <a:rPr lang="en-US" sz="2800" dirty="0"/>
              <a:t>Alice’s public key</a:t>
            </a:r>
            <a:endParaRPr lang="en-US" dirty="0"/>
          </a:p>
          <a:p>
            <a:r>
              <a:rPr lang="en-US" dirty="0"/>
              <a:t>H	</a:t>
            </a:r>
            <a:r>
              <a:rPr lang="en-US" sz="2800" dirty="0"/>
              <a:t>Handshake key</a:t>
            </a:r>
            <a:endParaRPr lang="en-US" sz="4000" dirty="0"/>
          </a:p>
          <a:p>
            <a:r>
              <a:rPr lang="en-US" dirty="0">
                <a:solidFill>
                  <a:srgbClr val="FFFF00"/>
                </a:solidFill>
              </a:rPr>
              <a:t>S	</a:t>
            </a:r>
            <a:r>
              <a:rPr lang="en-US" sz="2800" dirty="0">
                <a:solidFill>
                  <a:srgbClr val="FFFF00"/>
                </a:solidFill>
              </a:rPr>
              <a:t>Session key</a:t>
            </a:r>
            <a:endParaRPr lang="en-US" sz="4000" dirty="0">
              <a:solidFill>
                <a:srgbClr val="FFFF00"/>
              </a:solidFill>
            </a:endParaRPr>
          </a:p>
          <a:p>
            <a:endParaRPr lang="en-US" sz="4000" dirty="0"/>
          </a:p>
          <a:p>
            <a:endParaRPr lang="en-US" dirty="0"/>
          </a:p>
        </p:txBody>
      </p:sp>
      <p:sp>
        <p:nvSpPr>
          <p:cNvPr id="2" name="TextBox 1"/>
          <p:cNvSpPr txBox="1"/>
          <p:nvPr/>
        </p:nvSpPr>
        <p:spPr>
          <a:xfrm>
            <a:off x="1808922" y="5360504"/>
            <a:ext cx="8143460" cy="1200329"/>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err="1">
                <a:solidFill>
                  <a:schemeClr val="bg1"/>
                </a:solidFill>
                <a:latin typeface="Programma" panose="02000009000000000000" pitchFamily="49" charset="0"/>
                <a:cs typeface="Programma" panose="02000009000000000000" pitchFamily="49" charset="0"/>
              </a:rPr>
              <a:t>seif</a:t>
            </a:r>
            <a:r>
              <a:rPr lang="en-US" sz="3600" b="1" dirty="0">
                <a:solidFill>
                  <a:schemeClr val="bg1"/>
                </a:solidFill>
                <a:latin typeface="Programma" panose="02000009000000000000" pitchFamily="49" charset="0"/>
                <a:cs typeface="Programma" panose="02000009000000000000" pitchFamily="49" charset="0"/>
              </a:rPr>
              <a:t>": 1, </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B</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endParaRPr lang="en-US" sz="3600" b="1" dirty="0">
              <a:latin typeface="Programma" panose="02000009000000000000" pitchFamily="49" charset="0"/>
              <a:cs typeface="Programma" panose="02000009000000000000" pitchFamily="49" charset="0"/>
            </a:endParaRPr>
          </a:p>
          <a:p>
            <a:r>
              <a:rPr lang="en-US" sz="3600" b="1" dirty="0">
                <a:latin typeface="Programma" panose="02000009000000000000" pitchFamily="49" charset="0"/>
                <a:cs typeface="Programma" panose="02000009000000000000" pitchFamily="49" charset="0"/>
              </a:rPr>
              <a:t>← </a:t>
            </a:r>
            <a:r>
              <a:rPr lang="en-US" sz="3600" dirty="0">
                <a:latin typeface="Cheltenhm BdHd BT" panose="02040703050705020403" pitchFamily="18" charset="0"/>
                <a:cs typeface="Programma" panose="02000009000000000000" pitchFamily="49" charset="0"/>
              </a:rPr>
              <a:t>H</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rPr>
              <a:t>P</a:t>
            </a:r>
            <a:r>
              <a:rPr lang="en-US" sz="3600" baseline="-25000" dirty="0">
                <a:latin typeface="Cheltenhm BdHd BT" panose="02040703050705020403" pitchFamily="18" charset="0"/>
              </a:rPr>
              <a:t>A</a:t>
            </a:r>
            <a:r>
              <a:rPr lang="en-US" sz="3600" dirty="0">
                <a:latin typeface="Cheltenhm BdHd BT" panose="02040703050705020403" pitchFamily="18" charset="0"/>
              </a:rPr>
              <a:t> </a:t>
            </a:r>
            <a:r>
              <a:rPr lang="en-US" sz="3600" b="1" dirty="0">
                <a:latin typeface="Programma" panose="02000009000000000000" pitchFamily="49" charset="0"/>
                <a:cs typeface="Programma" panose="02000009000000000000" pitchFamily="49" charset="0"/>
              </a:rPr>
              <a:t>(</a:t>
            </a:r>
            <a:r>
              <a:rPr lang="en-US" sz="3600" dirty="0">
                <a:latin typeface="Cheltenhm BdHd BT" panose="02040703050705020403" pitchFamily="18" charset="0"/>
                <a:cs typeface="Programma" panose="02000009000000000000" pitchFamily="49" charset="0"/>
              </a:rPr>
              <a:t>S</a:t>
            </a:r>
            <a:r>
              <a:rPr lang="en-US" sz="3600"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512405227"/>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chemeClr val="tx1"/>
                </a:solidFill>
              </a:rPr>
              <a:t>S	</a:t>
            </a:r>
            <a:r>
              <a:rPr lang="en-US" sz="2800" dirty="0">
                <a:solidFill>
                  <a:schemeClr val="tx1"/>
                </a:solidFill>
              </a:rPr>
              <a:t>Session key</a:t>
            </a:r>
            <a:endParaRPr lang="en-US" dirty="0">
              <a:solidFill>
                <a:schemeClr val="tx1"/>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p>
          <a:p>
            <a:r>
              <a:rPr lang="en-US" dirty="0"/>
              <a:t>P</a:t>
            </a:r>
            <a:r>
              <a:rPr lang="en-US" baseline="-25000" dirty="0"/>
              <a:t>A</a:t>
            </a:r>
            <a:r>
              <a:rPr lang="en-US" dirty="0"/>
              <a:t>	</a:t>
            </a:r>
            <a:r>
              <a:rPr lang="en-US" sz="2800" dirty="0"/>
              <a:t>Alice’s public key</a:t>
            </a:r>
            <a:endParaRPr lang="en-US" dirty="0"/>
          </a:p>
          <a:p>
            <a:r>
              <a:rPr lang="en-US" dirty="0"/>
              <a:t>H	</a:t>
            </a:r>
            <a:r>
              <a:rPr lang="en-US" sz="2800" dirty="0"/>
              <a:t>Handshake key</a:t>
            </a:r>
            <a:endParaRPr lang="en-US" sz="4000" dirty="0"/>
          </a:p>
          <a:p>
            <a:r>
              <a:rPr lang="en-US" dirty="0"/>
              <a:t>S	</a:t>
            </a:r>
            <a:r>
              <a:rPr lang="en-US" sz="2800" dirty="0"/>
              <a:t>Session key</a:t>
            </a:r>
            <a:endParaRPr lang="en-US" sz="4000" dirty="0"/>
          </a:p>
          <a:p>
            <a:endParaRPr lang="en-US" sz="4000" dirty="0"/>
          </a:p>
          <a:p>
            <a:endParaRPr lang="en-US" dirty="0"/>
          </a:p>
        </p:txBody>
      </p:sp>
      <p:sp>
        <p:nvSpPr>
          <p:cNvPr id="2" name="TextBox 1"/>
          <p:cNvSpPr txBox="1"/>
          <p:nvPr/>
        </p:nvSpPr>
        <p:spPr>
          <a:xfrm>
            <a:off x="1808922" y="5360504"/>
            <a:ext cx="8143460" cy="1200329"/>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err="1">
                <a:solidFill>
                  <a:schemeClr val="bg1"/>
                </a:solidFill>
                <a:latin typeface="Programma" panose="02000009000000000000" pitchFamily="49" charset="0"/>
                <a:cs typeface="Programma" panose="02000009000000000000" pitchFamily="49" charset="0"/>
              </a:rPr>
              <a:t>seif</a:t>
            </a:r>
            <a:r>
              <a:rPr lang="en-US" sz="3600" b="1" dirty="0">
                <a:solidFill>
                  <a:schemeClr val="bg1"/>
                </a:solidFill>
                <a:latin typeface="Programma" panose="02000009000000000000" pitchFamily="49" charset="0"/>
                <a:cs typeface="Programma" panose="02000009000000000000" pitchFamily="49" charset="0"/>
              </a:rPr>
              <a:t>": 1, </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B</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p>
          <a:p>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rgbClr val="FFFF00"/>
                </a:solidFill>
                <a:latin typeface="Cheltenhm BdHd BT" panose="02040703050705020403" pitchFamily="18" charset="0"/>
                <a:cs typeface="Programma" panose="02000009000000000000" pitchFamily="49" charset="0"/>
              </a:rPr>
              <a:t>H</a:t>
            </a:r>
            <a:r>
              <a:rPr lang="en-US" sz="3600" b="1" dirty="0">
                <a:solidFill>
                  <a:srgbClr val="FFFF00"/>
                </a:solidFill>
                <a:latin typeface="Programma" panose="02000009000000000000" pitchFamily="49" charset="0"/>
                <a:cs typeface="Programma" panose="02000009000000000000" pitchFamily="49" charset="0"/>
              </a:rPr>
              <a:t>({</a:t>
            </a:r>
            <a:r>
              <a:rPr lang="en-US" sz="3600" dirty="0">
                <a:solidFill>
                  <a:srgbClr val="FFFF00"/>
                </a:solidFill>
                <a:latin typeface="Cheltenhm BdHd BT" panose="02040703050705020403" pitchFamily="18" charset="0"/>
              </a:rPr>
              <a:t>P</a:t>
            </a:r>
            <a:r>
              <a:rPr lang="en-US" sz="3600" baseline="-25000" dirty="0">
                <a:solidFill>
                  <a:srgbClr val="FFFF00"/>
                </a:solidFill>
                <a:latin typeface="Cheltenhm BdHd BT" panose="02040703050705020403" pitchFamily="18" charset="0"/>
              </a:rPr>
              <a:t>A</a:t>
            </a:r>
            <a:r>
              <a:rPr lang="en-US" sz="3600" b="1" dirty="0">
                <a:solidFill>
                  <a:srgbClr val="FFFF00"/>
                </a:solidFill>
                <a:latin typeface="Programma" panose="02000009000000000000" pitchFamily="49" charset="0"/>
                <a:cs typeface="Programma" panose="02000009000000000000" pitchFamily="49" charset="0"/>
              </a:rPr>
              <a:t>(</a:t>
            </a:r>
            <a:r>
              <a:rPr lang="en-US" sz="3600" dirty="0">
                <a:solidFill>
                  <a:srgbClr val="FFFF00"/>
                </a:solidFill>
                <a:latin typeface="Cheltenhm BdHd BT" panose="02040703050705020403" pitchFamily="18" charset="0"/>
                <a:cs typeface="Programma" panose="02000009000000000000" pitchFamily="49" charset="0"/>
              </a:rPr>
              <a:t>S</a:t>
            </a:r>
            <a:r>
              <a:rPr lang="en-US" sz="3600" b="1" dirty="0">
                <a:solidFill>
                  <a:srgbClr val="FFFF00"/>
                </a:solidFill>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53828476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Seif</a:t>
            </a:r>
            <a:r>
              <a:rPr lang="en-US" dirty="0"/>
              <a:t> Handshake</a:t>
            </a:r>
          </a:p>
        </p:txBody>
      </p:sp>
      <p:sp>
        <p:nvSpPr>
          <p:cNvPr id="8" name="Text Placeholder 7"/>
          <p:cNvSpPr>
            <a:spLocks noGrp="1"/>
          </p:cNvSpPr>
          <p:nvPr>
            <p:ph type="body" idx="1"/>
          </p:nvPr>
        </p:nvSpPr>
        <p:spPr>
          <a:xfrm>
            <a:off x="839788" y="1011929"/>
            <a:ext cx="5157787" cy="823912"/>
          </a:xfrm>
        </p:spPr>
        <p:txBody>
          <a:bodyPr/>
          <a:lstStyle/>
          <a:p>
            <a:r>
              <a:rPr lang="en-US" dirty="0"/>
              <a:t>Alice</a:t>
            </a:r>
          </a:p>
        </p:txBody>
      </p:sp>
      <p:sp>
        <p:nvSpPr>
          <p:cNvPr id="9" name="Content Placeholder 8"/>
          <p:cNvSpPr>
            <a:spLocks noGrp="1"/>
          </p:cNvSpPr>
          <p:nvPr>
            <p:ph sz="half" idx="2"/>
          </p:nvPr>
        </p:nvSpPr>
        <p:spPr>
          <a:xfrm>
            <a:off x="839788" y="1921981"/>
            <a:ext cx="5157787" cy="4177736"/>
          </a:xfrm>
        </p:spPr>
        <p:txBody>
          <a:bodyPr/>
          <a:lstStyle/>
          <a:p>
            <a:r>
              <a:rPr lang="en-US" dirty="0"/>
              <a:t>P</a:t>
            </a:r>
            <a:r>
              <a:rPr lang="en-US" baseline="-25000" dirty="0"/>
              <a:t>A</a:t>
            </a:r>
            <a:r>
              <a:rPr lang="en-US" dirty="0"/>
              <a:t>	</a:t>
            </a:r>
            <a:r>
              <a:rPr lang="en-US" sz="2800" dirty="0"/>
              <a:t>Alice’s public key</a:t>
            </a:r>
            <a:endParaRPr lang="en-US" dirty="0"/>
          </a:p>
          <a:p>
            <a:r>
              <a:rPr lang="en-US" dirty="0"/>
              <a:t>R</a:t>
            </a:r>
            <a:r>
              <a:rPr lang="en-US" baseline="-25000" dirty="0"/>
              <a:t>A</a:t>
            </a:r>
            <a:r>
              <a:rPr lang="en-US" dirty="0"/>
              <a:t>	</a:t>
            </a:r>
            <a:r>
              <a:rPr lang="en-US" sz="2800" dirty="0"/>
              <a:t>Alice’s private key</a:t>
            </a:r>
            <a:endParaRPr lang="en-US" dirty="0"/>
          </a:p>
          <a:p>
            <a:r>
              <a:rPr lang="en-US" dirty="0"/>
              <a:t>P</a:t>
            </a:r>
            <a:r>
              <a:rPr lang="en-US" baseline="-25000" dirty="0"/>
              <a:t>B</a:t>
            </a:r>
            <a:r>
              <a:rPr lang="en-US" dirty="0"/>
              <a:t>	</a:t>
            </a:r>
            <a:r>
              <a:rPr lang="en-US" sz="2800" dirty="0"/>
              <a:t>Bob’s public key</a:t>
            </a:r>
          </a:p>
          <a:p>
            <a:r>
              <a:rPr lang="en-US" dirty="0"/>
              <a:t>H</a:t>
            </a:r>
            <a:r>
              <a:rPr lang="en-US" sz="2800" dirty="0"/>
              <a:t>	Handshake key</a:t>
            </a:r>
          </a:p>
          <a:p>
            <a:r>
              <a:rPr lang="en-US" dirty="0">
                <a:solidFill>
                  <a:srgbClr val="FFFF00"/>
                </a:solidFill>
              </a:rPr>
              <a:t>S	</a:t>
            </a:r>
            <a:r>
              <a:rPr lang="en-US" sz="2800" dirty="0">
                <a:solidFill>
                  <a:srgbClr val="FFFF00"/>
                </a:solidFill>
              </a:rPr>
              <a:t>Session key</a:t>
            </a:r>
            <a:endParaRPr lang="en-US" dirty="0">
              <a:solidFill>
                <a:srgbClr val="FFFF00"/>
              </a:solidFill>
            </a:endParaRPr>
          </a:p>
          <a:p>
            <a:endParaRPr lang="en-US" sz="3200" dirty="0"/>
          </a:p>
        </p:txBody>
      </p:sp>
      <p:sp>
        <p:nvSpPr>
          <p:cNvPr id="10" name="Text Placeholder 9"/>
          <p:cNvSpPr>
            <a:spLocks noGrp="1"/>
          </p:cNvSpPr>
          <p:nvPr>
            <p:ph type="body" sz="quarter" idx="3"/>
          </p:nvPr>
        </p:nvSpPr>
        <p:spPr>
          <a:xfrm>
            <a:off x="6172200" y="1011929"/>
            <a:ext cx="5183188" cy="823912"/>
          </a:xfrm>
        </p:spPr>
        <p:txBody>
          <a:bodyPr/>
          <a:lstStyle/>
          <a:p>
            <a:r>
              <a:rPr lang="en-US" dirty="0"/>
              <a:t>Bob</a:t>
            </a:r>
          </a:p>
        </p:txBody>
      </p:sp>
      <p:sp>
        <p:nvSpPr>
          <p:cNvPr id="11" name="Content Placeholder 10"/>
          <p:cNvSpPr>
            <a:spLocks noGrp="1"/>
          </p:cNvSpPr>
          <p:nvPr>
            <p:ph sz="quarter" idx="4"/>
          </p:nvPr>
        </p:nvSpPr>
        <p:spPr>
          <a:xfrm>
            <a:off x="6172200" y="1921981"/>
            <a:ext cx="5183188" cy="4177736"/>
          </a:xfrm>
        </p:spPr>
        <p:txBody>
          <a:bodyPr/>
          <a:lstStyle/>
          <a:p>
            <a:r>
              <a:rPr lang="en-US" dirty="0"/>
              <a:t>P</a:t>
            </a:r>
            <a:r>
              <a:rPr lang="en-US" baseline="-25000" dirty="0"/>
              <a:t>B</a:t>
            </a:r>
            <a:r>
              <a:rPr lang="en-US" dirty="0"/>
              <a:t>	</a:t>
            </a:r>
            <a:r>
              <a:rPr lang="en-US" sz="2800" dirty="0"/>
              <a:t>Bob’s Public Key</a:t>
            </a:r>
            <a:endParaRPr lang="en-US" dirty="0"/>
          </a:p>
          <a:p>
            <a:r>
              <a:rPr lang="en-US" dirty="0"/>
              <a:t>R</a:t>
            </a:r>
            <a:r>
              <a:rPr lang="en-US" baseline="-25000" dirty="0"/>
              <a:t>B</a:t>
            </a:r>
            <a:r>
              <a:rPr lang="en-US" dirty="0"/>
              <a:t>	</a:t>
            </a:r>
            <a:r>
              <a:rPr lang="en-US" sz="2800" dirty="0"/>
              <a:t>Bob’s Private Key</a:t>
            </a:r>
          </a:p>
          <a:p>
            <a:r>
              <a:rPr lang="en-US" dirty="0"/>
              <a:t>P</a:t>
            </a:r>
            <a:r>
              <a:rPr lang="en-US" baseline="-25000" dirty="0"/>
              <a:t>A</a:t>
            </a:r>
            <a:r>
              <a:rPr lang="en-US" dirty="0"/>
              <a:t>	</a:t>
            </a:r>
            <a:r>
              <a:rPr lang="en-US" sz="2800" dirty="0"/>
              <a:t>Alice’s public key</a:t>
            </a:r>
            <a:endParaRPr lang="en-US" dirty="0"/>
          </a:p>
          <a:p>
            <a:r>
              <a:rPr lang="en-US" dirty="0"/>
              <a:t>H	</a:t>
            </a:r>
            <a:r>
              <a:rPr lang="en-US" sz="2800" dirty="0"/>
              <a:t>Handshake key</a:t>
            </a:r>
            <a:endParaRPr lang="en-US" sz="4000" dirty="0"/>
          </a:p>
          <a:p>
            <a:r>
              <a:rPr lang="en-US" dirty="0"/>
              <a:t>S	</a:t>
            </a:r>
            <a:r>
              <a:rPr lang="en-US" sz="2800" dirty="0"/>
              <a:t>Session key</a:t>
            </a:r>
            <a:endParaRPr lang="en-US" sz="4000" dirty="0"/>
          </a:p>
          <a:p>
            <a:endParaRPr lang="en-US" sz="4000" dirty="0"/>
          </a:p>
          <a:p>
            <a:endParaRPr lang="en-US" dirty="0"/>
          </a:p>
        </p:txBody>
      </p:sp>
      <p:sp>
        <p:nvSpPr>
          <p:cNvPr id="2" name="TextBox 1"/>
          <p:cNvSpPr txBox="1"/>
          <p:nvPr/>
        </p:nvSpPr>
        <p:spPr>
          <a:xfrm>
            <a:off x="1808922" y="5360504"/>
            <a:ext cx="8143460" cy="1200329"/>
          </a:xfrm>
          <a:prstGeom prst="rect">
            <a:avLst/>
          </a:prstGeom>
          <a:noFill/>
        </p:spPr>
        <p:txBody>
          <a:bodyPr wrap="square" rtlCol="0">
            <a:spAutoFit/>
          </a:bodyPr>
          <a:lstStyle/>
          <a:p>
            <a:r>
              <a:rPr lang="en-US" sz="3600" b="1" dirty="0">
                <a:solidFill>
                  <a:schemeClr val="bg1"/>
                </a:solidFill>
                <a:latin typeface="Programma" panose="02000009000000000000" pitchFamily="49" charset="0"/>
                <a:cs typeface="Programma" panose="02000009000000000000" pitchFamily="49" charset="0"/>
              </a:rPr>
              <a:t>→ {"</a:t>
            </a:r>
            <a:r>
              <a:rPr lang="en-US" sz="3600" b="1" dirty="0" err="1">
                <a:solidFill>
                  <a:schemeClr val="bg1"/>
                </a:solidFill>
                <a:latin typeface="Programma" panose="02000009000000000000" pitchFamily="49" charset="0"/>
                <a:cs typeface="Programma" panose="02000009000000000000" pitchFamily="49" charset="0"/>
              </a:rPr>
              <a:t>seif</a:t>
            </a:r>
            <a:r>
              <a:rPr lang="en-US" sz="3600" b="1" dirty="0">
                <a:solidFill>
                  <a:schemeClr val="bg1"/>
                </a:solidFill>
                <a:latin typeface="Programma" panose="02000009000000000000" pitchFamily="49" charset="0"/>
                <a:cs typeface="Programma" panose="02000009000000000000" pitchFamily="49" charset="0"/>
              </a:rPr>
              <a:t>": 1, </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B</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p>
          <a:p>
            <a:r>
              <a:rPr lang="en-US" sz="3600" b="1" dirty="0">
                <a:solidFill>
                  <a:schemeClr val="bg1"/>
                </a:solidFill>
                <a:latin typeface="Programma" panose="02000009000000000000" pitchFamily="49" charset="0"/>
                <a:cs typeface="Programma" panose="02000009000000000000" pitchFamily="49" charset="0"/>
              </a:rPr>
              <a:t>← </a:t>
            </a:r>
            <a:r>
              <a:rPr lang="en-US" sz="3600" dirty="0">
                <a:solidFill>
                  <a:schemeClr val="bg1"/>
                </a:solidFill>
                <a:latin typeface="Cheltenhm BdHd BT" panose="02040703050705020403" pitchFamily="18" charset="0"/>
                <a:cs typeface="Programma" panose="02000009000000000000" pitchFamily="49" charset="0"/>
              </a:rPr>
              <a:t>H</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rPr>
              <a:t>P</a:t>
            </a:r>
            <a:r>
              <a:rPr lang="en-US" sz="3600" baseline="-25000" dirty="0">
                <a:solidFill>
                  <a:schemeClr val="bg1"/>
                </a:solidFill>
                <a:latin typeface="Cheltenhm BdHd BT" panose="02040703050705020403" pitchFamily="18" charset="0"/>
              </a:rPr>
              <a:t>A</a:t>
            </a:r>
            <a:r>
              <a:rPr lang="en-US" sz="3600" b="1" dirty="0">
                <a:solidFill>
                  <a:schemeClr val="bg1"/>
                </a:solidFill>
                <a:latin typeface="Programma" panose="02000009000000000000" pitchFamily="49" charset="0"/>
                <a:cs typeface="Programma" panose="02000009000000000000" pitchFamily="49" charset="0"/>
              </a:rPr>
              <a:t>(</a:t>
            </a:r>
            <a:r>
              <a:rPr lang="en-US" sz="3600" dirty="0">
                <a:solidFill>
                  <a:schemeClr val="bg1"/>
                </a:solidFill>
                <a:latin typeface="Cheltenhm BdHd BT" panose="02040703050705020403" pitchFamily="18" charset="0"/>
                <a:cs typeface="Programma" panose="02000009000000000000" pitchFamily="49" charset="0"/>
              </a:rPr>
              <a:t>S</a:t>
            </a:r>
            <a:r>
              <a:rPr lang="en-US" sz="3600" b="1" dirty="0">
                <a:solidFill>
                  <a:schemeClr val="bg1"/>
                </a:solidFill>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274894808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Seif</a:t>
            </a:r>
            <a:r>
              <a:rPr lang="en-US" dirty="0"/>
              <a:t> Message Send</a:t>
            </a:r>
          </a:p>
        </p:txBody>
      </p:sp>
      <p:sp>
        <p:nvSpPr>
          <p:cNvPr id="8" name="Content Placeholder 7"/>
          <p:cNvSpPr>
            <a:spLocks noGrp="1"/>
          </p:cNvSpPr>
          <p:nvPr>
            <p:ph idx="1"/>
          </p:nvPr>
        </p:nvSpPr>
        <p:spPr/>
        <p:txBody>
          <a:bodyPr/>
          <a:lstStyle/>
          <a:p>
            <a:r>
              <a:rPr lang="en-US" dirty="0"/>
              <a:t>Normal send</a:t>
            </a:r>
          </a:p>
          <a:p>
            <a:pPr lvl="1"/>
            <a:r>
              <a:rPr lang="en-US" dirty="0"/>
              <a:t>Automatic persistent retry</a:t>
            </a:r>
          </a:p>
          <a:p>
            <a:pPr lvl="1"/>
            <a:endParaRPr lang="en-US" dirty="0"/>
          </a:p>
          <a:p>
            <a:r>
              <a:rPr lang="en-US" dirty="0"/>
              <a:t>Status send</a:t>
            </a:r>
          </a:p>
          <a:p>
            <a:pPr lvl="1"/>
            <a:r>
              <a:rPr lang="en-US" dirty="0"/>
              <a:t>For telemetry and gaming</a:t>
            </a:r>
          </a:p>
          <a:p>
            <a:pPr lvl="1"/>
            <a:r>
              <a:rPr lang="en-US" dirty="0"/>
              <a:t>Messages may be discarded</a:t>
            </a:r>
          </a:p>
          <a:p>
            <a:endParaRPr lang="en-US" dirty="0"/>
          </a:p>
        </p:txBody>
      </p:sp>
    </p:spTree>
    <p:extLst>
      <p:ext uri="{BB962C8B-B14F-4D97-AF65-F5344CB8AC3E}">
        <p14:creationId xmlns:p14="http://schemas.microsoft.com/office/powerpoint/2010/main" val="2287245009"/>
      </p:ext>
    </p:extLst>
  </p:cSld>
  <p:clrMapOvr>
    <a:masterClrMapping/>
  </p:clrMapOvr>
  <p:transition spd="slow">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The goal of the </a:t>
            </a:r>
            <a:r>
              <a:rPr lang="en-US" sz="4800" dirty="0" err="1"/>
              <a:t>Seif</a:t>
            </a:r>
            <a:r>
              <a:rPr lang="en-US" sz="4800" dirty="0"/>
              <a:t> Project is to provide safe and effective relationship management on the web.</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4199357"/>
      </p:ext>
    </p:extLst>
  </p:cSld>
  <p:clrMapOvr>
    <a:masterClrMapping/>
  </p:clrMapOvr>
  <p:transition spd="slow">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to do</a:t>
            </a:r>
          </a:p>
        </p:txBody>
      </p:sp>
      <p:sp>
        <p:nvSpPr>
          <p:cNvPr id="3" name="Content Placeholder 2"/>
          <p:cNvSpPr>
            <a:spLocks noGrp="1"/>
          </p:cNvSpPr>
          <p:nvPr>
            <p:ph idx="1"/>
          </p:nvPr>
        </p:nvSpPr>
        <p:spPr/>
        <p:txBody>
          <a:bodyPr>
            <a:normAutofit/>
          </a:bodyPr>
          <a:lstStyle/>
          <a:p>
            <a:r>
              <a:rPr lang="en-US" dirty="0"/>
              <a:t>Port the </a:t>
            </a:r>
            <a:r>
              <a:rPr lang="en-US" dirty="0" err="1"/>
              <a:t>Seif</a:t>
            </a:r>
            <a:r>
              <a:rPr lang="en-US" dirty="0"/>
              <a:t> Protocol to other platforms, including</a:t>
            </a:r>
          </a:p>
          <a:p>
            <a:r>
              <a:rPr lang="en-US" dirty="0"/>
              <a:t>    Java</a:t>
            </a:r>
          </a:p>
          <a:p>
            <a:r>
              <a:rPr lang="en-US" dirty="0"/>
              <a:t>    Unix</a:t>
            </a:r>
          </a:p>
          <a:p>
            <a:r>
              <a:rPr lang="en-US" dirty="0"/>
              <a:t>    IOS</a:t>
            </a:r>
          </a:p>
          <a:p>
            <a:r>
              <a:rPr lang="en-US" dirty="0"/>
              <a:t>    Windows</a:t>
            </a:r>
          </a:p>
          <a:p>
            <a:r>
              <a:rPr lang="en-US" dirty="0"/>
              <a:t>Development of frameworks that use </a:t>
            </a:r>
            <a:r>
              <a:rPr lang="en-US" dirty="0" err="1"/>
              <a:t>Seif</a:t>
            </a:r>
            <a:r>
              <a:rPr lang="en-US" dirty="0"/>
              <a:t>.</a:t>
            </a:r>
          </a:p>
          <a:p>
            <a:r>
              <a:rPr lang="en-US" dirty="0"/>
              <a:t>Browser support.</a:t>
            </a:r>
          </a:p>
        </p:txBody>
      </p:sp>
    </p:spTree>
    <p:extLst>
      <p:ext uri="{BB962C8B-B14F-4D97-AF65-F5344CB8AC3E}">
        <p14:creationId xmlns:p14="http://schemas.microsoft.com/office/powerpoint/2010/main" val="21588164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399" y="2130426"/>
            <a:ext cx="10360960" cy="1470025"/>
          </a:xfrm>
        </p:spPr>
        <p:txBody>
          <a:bodyPr>
            <a:normAutofit fontScale="90000"/>
          </a:bodyPr>
          <a:lstStyle/>
          <a:p>
            <a:r>
              <a:rPr lang="en-US" dirty="0"/>
              <a:t>The </a:t>
            </a:r>
            <a:r>
              <a:rPr lang="en-US" dirty="0" err="1"/>
              <a:t>Seif</a:t>
            </a:r>
            <a:r>
              <a:rPr lang="en-US" dirty="0"/>
              <a:t> Project</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b="1" dirty="0">
                <a:latin typeface="Programma" pitchFamily="2" charset="0"/>
              </a:rPr>
              <a:t>http://www.seif.place/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583" y="1895495"/>
            <a:ext cx="1828804" cy="2112268"/>
          </a:xfrm>
          <a:prstGeom prst="rect">
            <a:avLst/>
          </a:prstGeom>
        </p:spPr>
      </p:pic>
    </p:spTree>
    <p:extLst>
      <p:ext uri="{BB962C8B-B14F-4D97-AF65-F5344CB8AC3E}">
        <p14:creationId xmlns:p14="http://schemas.microsoft.com/office/powerpoint/2010/main" val="4212728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universe is </a:t>
            </a:r>
            <a:br>
              <a:rPr lang="en-US" dirty="0"/>
            </a:br>
            <a:r>
              <a:rPr lang="en-US" dirty="0"/>
              <a:t>completely immediate, </a:t>
            </a:r>
            <a:br>
              <a:rPr lang="en-US" dirty="0"/>
            </a:br>
            <a:r>
              <a:rPr lang="en-US" dirty="0"/>
              <a:t>fully distributed, </a:t>
            </a:r>
            <a:br>
              <a:rPr lang="en-US" dirty="0"/>
            </a:br>
            <a:r>
              <a:rPr lang="en-US" dirty="0"/>
              <a:t>and highly parallel.</a:t>
            </a:r>
          </a:p>
        </p:txBody>
      </p:sp>
      <p:sp>
        <p:nvSpPr>
          <p:cNvPr id="4" name="Subtitle 3"/>
          <p:cNvSpPr>
            <a:spLocks noGrp="1"/>
          </p:cNvSpPr>
          <p:nvPr>
            <p:ph type="subTitle" idx="1"/>
          </p:nvPr>
        </p:nvSpPr>
        <p:spPr>
          <a:xfrm>
            <a:off x="1333144" y="3886200"/>
            <a:ext cx="9614019" cy="1752600"/>
          </a:xfrm>
        </p:spPr>
        <p:txBody>
          <a:bodyPr anchor="b">
            <a:normAutofit/>
          </a:bodyPr>
          <a:lstStyle/>
          <a:p>
            <a:r>
              <a:rPr lang="en-US" sz="5400" dirty="0"/>
              <a:t>Our programming model should embrace this truth.</a:t>
            </a:r>
          </a:p>
        </p:txBody>
      </p:sp>
    </p:spTree>
    <p:extLst>
      <p:ext uri="{BB962C8B-B14F-4D97-AF65-F5344CB8AC3E}">
        <p14:creationId xmlns:p14="http://schemas.microsoft.com/office/powerpoint/2010/main" val="1993807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 Immediacy</a:t>
            </a:r>
          </a:p>
        </p:txBody>
      </p:sp>
      <p:sp>
        <p:nvSpPr>
          <p:cNvPr id="4" name="Content Placeholder 3"/>
          <p:cNvSpPr>
            <a:spLocks noGrp="1"/>
          </p:cNvSpPr>
          <p:nvPr>
            <p:ph idx="1"/>
          </p:nvPr>
        </p:nvSpPr>
        <p:spPr/>
        <p:txBody>
          <a:bodyPr/>
          <a:lstStyle/>
          <a:p>
            <a:pPr marL="0" indent="0" algn="ctr">
              <a:buNone/>
            </a:pPr>
            <a:endParaRPr lang="en-US" dirty="0"/>
          </a:p>
          <a:p>
            <a:pPr marL="0" indent="0" algn="ctr">
              <a:buNone/>
            </a:pPr>
            <a:r>
              <a:rPr lang="en-US" dirty="0"/>
              <a:t>Callback Hell</a:t>
            </a:r>
          </a:p>
          <a:p>
            <a:pPr marL="0" indent="0" algn="ctr">
              <a:buNone/>
            </a:pPr>
            <a:endParaRPr lang="en-US" dirty="0"/>
          </a:p>
          <a:p>
            <a:pPr marL="0" indent="0" algn="ctr">
              <a:buNone/>
            </a:pPr>
            <a:r>
              <a:rPr lang="en-US" dirty="0"/>
              <a:t>Promises</a:t>
            </a:r>
          </a:p>
          <a:p>
            <a:pPr marL="0" indent="0" algn="ctr">
              <a:buNone/>
            </a:pPr>
            <a:endParaRPr lang="en-US" dirty="0"/>
          </a:p>
          <a:p>
            <a:pPr marL="0" indent="0" algn="ctr">
              <a:buNone/>
            </a:pPr>
            <a:r>
              <a:rPr lang="en-US" dirty="0" err="1"/>
              <a:t>Async</a:t>
            </a:r>
            <a:r>
              <a:rPr lang="en-US" dirty="0"/>
              <a:t>/await</a:t>
            </a:r>
          </a:p>
        </p:txBody>
      </p:sp>
    </p:spTree>
    <p:extLst>
      <p:ext uri="{BB962C8B-B14F-4D97-AF65-F5344CB8AC3E}">
        <p14:creationId xmlns:p14="http://schemas.microsoft.com/office/powerpoint/2010/main" val="341674083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a:t>
            </a:r>
            <a:br>
              <a:rPr lang="en-US" dirty="0"/>
            </a:br>
            <a:r>
              <a:rPr lang="en-US" dirty="0"/>
              <a:t/>
            </a:r>
            <a:br>
              <a:rPr lang="en-US" dirty="0"/>
            </a:br>
            <a:r>
              <a:rPr lang="en-US" dirty="0" err="1"/>
              <a:t>Conrmation</a:t>
            </a:r>
            <a:r>
              <a:rPr lang="en-US" dirty="0"/>
              <a:t> Bias</a:t>
            </a:r>
          </a:p>
        </p:txBody>
      </p:sp>
    </p:spTree>
    <p:extLst>
      <p:ext uri="{BB962C8B-B14F-4D97-AF65-F5344CB8AC3E}">
        <p14:creationId xmlns:p14="http://schemas.microsoft.com/office/powerpoint/2010/main" val="1074693895"/>
      </p:ext>
    </p:extLst>
  </p:cSld>
  <p:clrMapOvr>
    <a:masterClrMapping/>
  </p:clrMapOvr>
  <p:transition spd="slow">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err="1">
                <a:latin typeface="Programma" pitchFamily="2" charset="0"/>
              </a:rPr>
              <a:t>parseq</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a:t>A JavaScript library for managing immediacy in server applications.</a:t>
            </a:r>
          </a:p>
        </p:txBody>
      </p:sp>
    </p:spTree>
    <p:extLst>
      <p:ext uri="{BB962C8B-B14F-4D97-AF65-F5344CB8AC3E}">
        <p14:creationId xmlns:p14="http://schemas.microsoft.com/office/powerpoint/2010/main" val="946948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functions</a:t>
            </a:r>
          </a:p>
        </p:txBody>
      </p:sp>
      <p:sp>
        <p:nvSpPr>
          <p:cNvPr id="3" name="Content Placeholder 2"/>
          <p:cNvSpPr>
            <a:spLocks noGrp="1"/>
          </p:cNvSpPr>
          <p:nvPr>
            <p:ph idx="1"/>
          </p:nvPr>
        </p:nvSpPr>
        <p:spPr>
          <a:xfrm>
            <a:off x="529839" y="1825624"/>
            <a:ext cx="11511185" cy="4917007"/>
          </a:xfrm>
        </p:spPr>
        <p:txBody>
          <a:bodyPr>
            <a:normAutofit lnSpcReduction="10000"/>
          </a:bodyPr>
          <a:lstStyle/>
          <a:p>
            <a:pPr marL="0" indent="0">
              <a:spcBef>
                <a:spcPts val="0"/>
              </a:spcBef>
              <a:buNone/>
            </a:pPr>
            <a:r>
              <a:rPr lang="en-US" b="1" dirty="0" err="1">
                <a:latin typeface="Programma" panose="02000009000000000000" pitchFamily="49" charset="0"/>
                <a:cs typeface="Programma" panose="02000009000000000000" pitchFamily="49" charset="0"/>
              </a:rPr>
              <a:t>parseq.sequence</a:t>
            </a:r>
            <a:r>
              <a:rPr lang="en-US" b="1" dirty="0">
                <a:latin typeface="Programma" panose="02000009000000000000" pitchFamily="49" charset="0"/>
                <a:cs typeface="Programma" panose="02000009000000000000" pitchFamily="49" charset="0"/>
              </a:rPr>
              <a:t>(</a:t>
            </a:r>
            <a:r>
              <a:rPr lang="en-US" dirty="0" err="1">
                <a:latin typeface="Cheltenhm BdItHd BT" panose="02040703050705090403" pitchFamily="18" charset="0"/>
                <a:cs typeface="Programma" panose="02000009000000000000" pitchFamily="49" charset="0"/>
              </a:rPr>
              <a:t>requestor_array</a:t>
            </a:r>
            <a:r>
              <a:rPr lang="en-US" b="1" dirty="0">
                <a:latin typeface="Programma" panose="02000009000000000000" pitchFamily="49" charset="0"/>
                <a:cs typeface="Programma" panose="02000009000000000000" pitchFamily="49" charset="0"/>
              </a:rPr>
              <a:t>)</a:t>
            </a:r>
          </a:p>
          <a:p>
            <a:pPr marL="0" indent="0">
              <a:spcBef>
                <a:spcPts val="0"/>
              </a:spcBef>
              <a:buNone/>
            </a:pPr>
            <a:endParaRPr lang="en-US" b="1" dirty="0">
              <a:latin typeface="Programma" panose="02000009000000000000" pitchFamily="49" charset="0"/>
              <a:cs typeface="Programma" panose="02000009000000000000" pitchFamily="49" charset="0"/>
            </a:endParaRPr>
          </a:p>
          <a:p>
            <a:pPr marL="0" indent="0">
              <a:spcBef>
                <a:spcPts val="0"/>
              </a:spcBef>
              <a:buNone/>
            </a:pPr>
            <a:r>
              <a:rPr lang="en-US" b="1" dirty="0" err="1">
                <a:latin typeface="Programma" panose="02000009000000000000" pitchFamily="49" charset="0"/>
                <a:cs typeface="Programma" panose="02000009000000000000" pitchFamily="49" charset="0"/>
              </a:rPr>
              <a:t>parseq.parallel</a:t>
            </a:r>
            <a:r>
              <a:rPr lang="en-US" b="1" dirty="0">
                <a:latin typeface="Programma" panose="02000009000000000000" pitchFamily="49" charset="0"/>
                <a:cs typeface="Programma" panose="02000009000000000000" pitchFamily="49" charset="0"/>
              </a:rPr>
              <a:t>(</a:t>
            </a:r>
            <a:r>
              <a:rPr lang="en-US" dirty="0" err="1">
                <a:latin typeface="Cheltenhm BdItHd BT" panose="02040703050705090403" pitchFamily="18" charset="0"/>
                <a:cs typeface="Programma" panose="02000009000000000000" pitchFamily="49" charset="0"/>
              </a:rPr>
              <a:t>required_array</a:t>
            </a:r>
            <a:r>
              <a:rPr lang="en-US" dirty="0">
                <a:latin typeface="Programma" panose="02000009000000000000" pitchFamily="49" charset="0"/>
                <a:cs typeface="Programma" panose="02000009000000000000" pitchFamily="49" charset="0"/>
              </a:rPr>
              <a:t>, </a:t>
            </a:r>
            <a:r>
              <a:rPr lang="en-US" dirty="0" err="1">
                <a:latin typeface="Cheltenhm BdItHd BT" panose="02040703050705090403" pitchFamily="18" charset="0"/>
                <a:cs typeface="Programma" panose="02000009000000000000" pitchFamily="49" charset="0"/>
              </a:rPr>
              <a:t>optional_array</a:t>
            </a:r>
            <a:r>
              <a:rPr lang="en-US" b="1" dirty="0">
                <a:latin typeface="Programma" panose="02000009000000000000" pitchFamily="49" charset="0"/>
                <a:cs typeface="Programma" panose="02000009000000000000" pitchFamily="49" charset="0"/>
              </a:rPr>
              <a:t>)</a:t>
            </a:r>
          </a:p>
          <a:p>
            <a:pPr marL="0" indent="0">
              <a:spcBef>
                <a:spcPts val="0"/>
              </a:spcBef>
              <a:buNone/>
            </a:pPr>
            <a:endParaRPr lang="en-US" dirty="0">
              <a:latin typeface="Programma" panose="02000009000000000000" pitchFamily="49" charset="0"/>
              <a:cs typeface="Programma" panose="02000009000000000000" pitchFamily="49" charset="0"/>
            </a:endParaRPr>
          </a:p>
          <a:p>
            <a:pPr marL="0" indent="0">
              <a:spcBef>
                <a:spcPts val="0"/>
              </a:spcBef>
              <a:buNone/>
            </a:pPr>
            <a:r>
              <a:rPr lang="en-US" b="1" dirty="0" err="1">
                <a:latin typeface="Programma" panose="02000009000000000000" pitchFamily="49" charset="0"/>
                <a:cs typeface="Programma" panose="02000009000000000000" pitchFamily="49" charset="0"/>
              </a:rPr>
              <a:t>parseq.parallel_object</a:t>
            </a:r>
            <a:r>
              <a:rPr lang="en-US" b="1" dirty="0">
                <a:latin typeface="Programma" panose="02000009000000000000" pitchFamily="49" charset="0"/>
                <a:cs typeface="Programma" panose="02000009000000000000" pitchFamily="49" charset="0"/>
              </a:rPr>
              <a:t>(</a:t>
            </a:r>
          </a:p>
          <a:p>
            <a:pPr marL="0" indent="0">
              <a:spcBef>
                <a:spcPts val="0"/>
              </a:spcBef>
              <a:buNone/>
            </a:pPr>
            <a:r>
              <a:rPr lang="en-US" b="1" dirty="0">
                <a:latin typeface="Programma" panose="02000009000000000000" pitchFamily="49" charset="0"/>
                <a:cs typeface="Programma" panose="02000009000000000000" pitchFamily="49" charset="0"/>
              </a:rPr>
              <a:t>    </a:t>
            </a:r>
            <a:r>
              <a:rPr lang="en-US" dirty="0" err="1">
                <a:latin typeface="Cheltenhm BdItHd BT" panose="02040703050705090403" pitchFamily="18" charset="0"/>
                <a:cs typeface="Programma" panose="02000009000000000000" pitchFamily="49" charset="0"/>
              </a:rPr>
              <a:t>requestor_object</a:t>
            </a:r>
            <a:r>
              <a:rPr lang="en-US" dirty="0">
                <a:latin typeface="Programma" panose="02000009000000000000" pitchFamily="49" charset="0"/>
                <a:cs typeface="Programma" panose="02000009000000000000" pitchFamily="49" charset="0"/>
              </a:rPr>
              <a:t>, </a:t>
            </a:r>
            <a:r>
              <a:rPr lang="en-US" dirty="0" err="1">
                <a:latin typeface="Cheltenhm BdItHd BT" panose="02040703050705090403" pitchFamily="18" charset="0"/>
                <a:cs typeface="Programma" panose="02000009000000000000" pitchFamily="49" charset="0"/>
              </a:rPr>
              <a:t>optional_object</a:t>
            </a:r>
            <a:r>
              <a:rPr lang="en-US" b="1" dirty="0">
                <a:latin typeface="Programma" panose="02000009000000000000" pitchFamily="49" charset="0"/>
                <a:cs typeface="Programma" panose="02000009000000000000" pitchFamily="49" charset="0"/>
              </a:rPr>
              <a:t>)</a:t>
            </a:r>
          </a:p>
          <a:p>
            <a:pPr marL="0" indent="0">
              <a:spcBef>
                <a:spcPts val="0"/>
              </a:spcBef>
              <a:buNone/>
            </a:pPr>
            <a:endParaRPr lang="en-US" dirty="0">
              <a:latin typeface="Programma" panose="02000009000000000000" pitchFamily="49" charset="0"/>
              <a:cs typeface="Programma" panose="02000009000000000000" pitchFamily="49" charset="0"/>
            </a:endParaRPr>
          </a:p>
          <a:p>
            <a:pPr marL="0" indent="0">
              <a:spcBef>
                <a:spcPts val="0"/>
              </a:spcBef>
              <a:buNone/>
            </a:pPr>
            <a:r>
              <a:rPr lang="en-US" b="1" dirty="0" err="1">
                <a:latin typeface="Programma" panose="02000009000000000000" pitchFamily="49" charset="0"/>
                <a:cs typeface="Programma" panose="02000009000000000000" pitchFamily="49" charset="0"/>
              </a:rPr>
              <a:t>parseq.race</a:t>
            </a:r>
            <a:r>
              <a:rPr lang="en-US" b="1" dirty="0">
                <a:latin typeface="Programma" panose="02000009000000000000" pitchFamily="49" charset="0"/>
                <a:cs typeface="Programma" panose="02000009000000000000" pitchFamily="49" charset="0"/>
              </a:rPr>
              <a:t>(</a:t>
            </a:r>
            <a:r>
              <a:rPr lang="en-US" dirty="0" err="1">
                <a:latin typeface="Cheltenhm BdItHd BT" panose="02040703050705090403" pitchFamily="18" charset="0"/>
                <a:cs typeface="Programma" panose="02000009000000000000" pitchFamily="49" charset="0"/>
              </a:rPr>
              <a:t>requestor_array</a:t>
            </a:r>
            <a:r>
              <a:rPr lang="en-US" b="1" dirty="0">
                <a:latin typeface="Programma" panose="02000009000000000000" pitchFamily="49" charset="0"/>
                <a:cs typeface="Programma" panose="02000009000000000000" pitchFamily="49" charset="0"/>
              </a:rPr>
              <a:t>)</a:t>
            </a:r>
          </a:p>
          <a:p>
            <a:pPr marL="0" indent="0">
              <a:spcBef>
                <a:spcPts val="0"/>
              </a:spcBef>
              <a:buNone/>
            </a:pPr>
            <a:endParaRPr lang="en-US" dirty="0">
              <a:latin typeface="Programma" panose="02000009000000000000" pitchFamily="49" charset="0"/>
              <a:cs typeface="Programma" panose="02000009000000000000" pitchFamily="49" charset="0"/>
            </a:endParaRPr>
          </a:p>
          <a:p>
            <a:pPr marL="0" indent="0">
              <a:spcBef>
                <a:spcPts val="0"/>
              </a:spcBef>
              <a:buNone/>
            </a:pPr>
            <a:r>
              <a:rPr lang="en-US" b="1" dirty="0" err="1">
                <a:latin typeface="Programma" panose="02000009000000000000" pitchFamily="49" charset="0"/>
                <a:cs typeface="Programma" panose="02000009000000000000" pitchFamily="49" charset="0"/>
              </a:rPr>
              <a:t>parseq.fallback</a:t>
            </a:r>
            <a:r>
              <a:rPr lang="en-US" b="1" dirty="0">
                <a:latin typeface="Programma" panose="02000009000000000000" pitchFamily="49" charset="0"/>
                <a:cs typeface="Programma" panose="02000009000000000000" pitchFamily="49" charset="0"/>
              </a:rPr>
              <a:t>(</a:t>
            </a:r>
            <a:r>
              <a:rPr lang="en-US" dirty="0" err="1">
                <a:latin typeface="Cheltenhm BdItHd BT" panose="02040703050705090403" pitchFamily="18" charset="0"/>
                <a:cs typeface="Programma" panose="02000009000000000000" pitchFamily="49" charset="0"/>
              </a:rPr>
              <a:t>requestor_array</a:t>
            </a:r>
            <a:r>
              <a:rPr lang="en-US" b="1" dirty="0">
                <a:latin typeface="Programma" panose="02000009000000000000" pitchFamily="49" charset="0"/>
                <a:cs typeface="Programma" panose="02000009000000000000" pitchFamily="49" charset="0"/>
              </a:rPr>
              <a:t>)</a:t>
            </a:r>
            <a:endParaRPr lang="en-US" dirty="0">
              <a:latin typeface="Programma" panose="02000009000000000000" pitchFamily="49" charset="0"/>
              <a:cs typeface="Programma" panose="02000009000000000000" pitchFamily="49" charset="0"/>
            </a:endParaRPr>
          </a:p>
        </p:txBody>
      </p:sp>
    </p:spTree>
    <p:extLst>
      <p:ext uri="{BB962C8B-B14F-4D97-AF65-F5344CB8AC3E}">
        <p14:creationId xmlns:p14="http://schemas.microsoft.com/office/powerpoint/2010/main" val="3463541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Programma" panose="02000009000000000000" pitchFamily="49" charset="0"/>
                <a:cs typeface="Programma" panose="02000009000000000000" pitchFamily="49" charset="0"/>
              </a:rPr>
              <a:t>parseq.sequence</a:t>
            </a:r>
            <a:endParaRPr lang="en-US" b="1" dirty="0">
              <a:latin typeface="Programma" panose="02000009000000000000" pitchFamily="49" charset="0"/>
              <a:cs typeface="Programma" panose="02000009000000000000" pitchFamily="49" charset="0"/>
            </a:endParaRPr>
          </a:p>
        </p:txBody>
      </p:sp>
      <p:sp>
        <p:nvSpPr>
          <p:cNvPr id="3" name="Content Placeholder 2"/>
          <p:cNvSpPr>
            <a:spLocks noGrp="1"/>
          </p:cNvSpPr>
          <p:nvPr>
            <p:ph idx="1"/>
          </p:nvPr>
        </p:nvSpPr>
        <p:spPr/>
        <p:txBody>
          <a:bodyPr>
            <a:normAutofit lnSpcReduction="10000"/>
          </a:bodyPr>
          <a:lstStyle/>
          <a:p>
            <a:r>
              <a:rPr lang="en-US" dirty="0"/>
              <a:t>Takes an array of requestor functions, calls them one at a time, passing the result of the previous requestor to the next requestor.</a:t>
            </a:r>
          </a:p>
          <a:p>
            <a:endParaRPr lang="en-US" dirty="0"/>
          </a:p>
          <a:p>
            <a:pPr marL="0" indent="0">
              <a:buNone/>
            </a:pPr>
            <a:r>
              <a:rPr lang="en-US" b="1" dirty="0" err="1">
                <a:latin typeface="Programma" panose="02000009000000000000" pitchFamily="49" charset="0"/>
                <a:cs typeface="Programma" panose="02000009000000000000" pitchFamily="49" charset="0"/>
              </a:rPr>
              <a:t>getNav</a:t>
            </a:r>
            <a:r>
              <a:rPr lang="en-US" b="1" dirty="0">
                <a:latin typeface="Programma" panose="02000009000000000000" pitchFamily="49" charset="0"/>
                <a:cs typeface="Programma" panose="02000009000000000000" pitchFamily="49" charset="0"/>
              </a:rPr>
              <a:t> = </a:t>
            </a:r>
            <a:r>
              <a:rPr lang="en-US" b="1" dirty="0" err="1">
                <a:latin typeface="Programma" panose="02000009000000000000" pitchFamily="49" charset="0"/>
                <a:cs typeface="Programma" panose="02000009000000000000" pitchFamily="49" charset="0"/>
              </a:rPr>
              <a:t>parseq.sequence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getUserData</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getPreference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getCustomNav</a:t>
            </a:r>
            <a:endParaRPr lang="en-US" b="1" dirty="0">
              <a:latin typeface="Programma" panose="02000009000000000000" pitchFamily="49" charset="0"/>
              <a:cs typeface="Programma" panose="02000009000000000000" pitchFamily="49" charset="0"/>
            </a:endParaRPr>
          </a:p>
          <a:p>
            <a:pPr marL="0" indent="0">
              <a:buNone/>
            </a:pPr>
            <a:r>
              <a:rPr lang="en-US"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2285902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Programma" panose="02000009000000000000" pitchFamily="49" charset="0"/>
                <a:cs typeface="Programma" panose="02000009000000000000" pitchFamily="49" charset="0"/>
              </a:rPr>
              <a:t>parseq.parallel</a:t>
            </a:r>
            <a:endParaRPr lang="en-US" b="1" dirty="0">
              <a:latin typeface="Programma" panose="02000009000000000000" pitchFamily="49" charset="0"/>
              <a:cs typeface="Programma" panose="02000009000000000000" pitchFamily="49" charset="0"/>
            </a:endParaRPr>
          </a:p>
        </p:txBody>
      </p:sp>
      <p:sp>
        <p:nvSpPr>
          <p:cNvPr id="3" name="Content Placeholder 2"/>
          <p:cNvSpPr>
            <a:spLocks noGrp="1"/>
          </p:cNvSpPr>
          <p:nvPr>
            <p:ph idx="1"/>
          </p:nvPr>
        </p:nvSpPr>
        <p:spPr/>
        <p:txBody>
          <a:bodyPr>
            <a:normAutofit/>
          </a:bodyPr>
          <a:lstStyle/>
          <a:p>
            <a:r>
              <a:rPr lang="en-US" dirty="0"/>
              <a:t>Takes an array of requestor functions, calls them all at once, and gives an array of results.</a:t>
            </a:r>
          </a:p>
          <a:p>
            <a:endParaRPr lang="en-US" dirty="0"/>
          </a:p>
          <a:p>
            <a:pPr marL="0" indent="0">
              <a:buNone/>
            </a:pPr>
            <a:r>
              <a:rPr lang="en-US" b="1" dirty="0" err="1">
                <a:latin typeface="Programma" panose="02000009000000000000" pitchFamily="49" charset="0"/>
                <a:cs typeface="Programma" panose="02000009000000000000" pitchFamily="49" charset="0"/>
              </a:rPr>
              <a:t>getStuff</a:t>
            </a:r>
            <a:r>
              <a:rPr lang="en-US" b="1" dirty="0">
                <a:latin typeface="Programma" panose="02000009000000000000" pitchFamily="49" charset="0"/>
                <a:cs typeface="Programma" panose="02000009000000000000" pitchFamily="49" charset="0"/>
              </a:rPr>
              <a:t> = </a:t>
            </a:r>
            <a:r>
              <a:rPr lang="en-US" b="1" dirty="0" err="1">
                <a:latin typeface="Programma" panose="02000009000000000000" pitchFamily="49" charset="0"/>
                <a:cs typeface="Programma" panose="02000009000000000000" pitchFamily="49" charset="0"/>
              </a:rPr>
              <a:t>parseq.parallel</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getNav</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getAds</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getMessageOfTheDay</a:t>
            </a:r>
            <a:endParaRPr lang="en-US" b="1" dirty="0">
              <a:latin typeface="Programma" panose="02000009000000000000" pitchFamily="49" charset="0"/>
              <a:cs typeface="Programma" panose="02000009000000000000" pitchFamily="49" charset="0"/>
            </a:endParaRPr>
          </a:p>
          <a:p>
            <a:pPr marL="0" indent="0">
              <a:buNone/>
            </a:pPr>
            <a:r>
              <a:rPr lang="en-US"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542928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Programma" panose="02000009000000000000" pitchFamily="49" charset="0"/>
                <a:cs typeface="Programma" panose="02000009000000000000" pitchFamily="49" charset="0"/>
              </a:rPr>
              <a:t>parseq.parallel</a:t>
            </a:r>
            <a:endParaRPr lang="en-US" b="1" dirty="0">
              <a:latin typeface="Programma" panose="02000009000000000000" pitchFamily="49" charset="0"/>
              <a:cs typeface="Programma" panose="02000009000000000000" pitchFamily="49" charset="0"/>
            </a:endParaRPr>
          </a:p>
        </p:txBody>
      </p:sp>
      <p:sp>
        <p:nvSpPr>
          <p:cNvPr id="3" name="Content Placeholder 2"/>
          <p:cNvSpPr>
            <a:spLocks noGrp="1"/>
          </p:cNvSpPr>
          <p:nvPr>
            <p:ph idx="1"/>
          </p:nvPr>
        </p:nvSpPr>
        <p:spPr/>
        <p:txBody>
          <a:bodyPr>
            <a:normAutofit fontScale="92500"/>
          </a:bodyPr>
          <a:lstStyle/>
          <a:p>
            <a:r>
              <a:rPr lang="en-US" dirty="0"/>
              <a:t>Also takes an optional array of optional requestors. Their results will be included if they can be obtained before the required requestors finish.</a:t>
            </a:r>
          </a:p>
          <a:p>
            <a:endParaRPr lang="en-US" dirty="0"/>
          </a:p>
          <a:p>
            <a:pPr marL="0" indent="0">
              <a:buNone/>
            </a:pPr>
            <a:r>
              <a:rPr lang="en-US" b="1" dirty="0" err="1">
                <a:latin typeface="Programma" panose="02000009000000000000" pitchFamily="49" charset="0"/>
                <a:cs typeface="Programma" panose="02000009000000000000" pitchFamily="49" charset="0"/>
              </a:rPr>
              <a:t>getStuff</a:t>
            </a:r>
            <a:r>
              <a:rPr lang="en-US" b="1" dirty="0">
                <a:latin typeface="Programma" panose="02000009000000000000" pitchFamily="49" charset="0"/>
                <a:cs typeface="Programma" panose="02000009000000000000" pitchFamily="49" charset="0"/>
              </a:rPr>
              <a:t> = </a:t>
            </a:r>
            <a:r>
              <a:rPr lang="en-US" b="1" dirty="0" err="1">
                <a:latin typeface="Programma" panose="02000009000000000000" pitchFamily="49" charset="0"/>
                <a:cs typeface="Programma" panose="02000009000000000000" pitchFamily="49" charset="0"/>
              </a:rPr>
              <a:t>parseq.parallel</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getNav</a:t>
            </a: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getAds</a:t>
            </a: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getMessageOfTheDay</a:t>
            </a:r>
            <a:r>
              <a:rPr lang="en-US" b="1" dirty="0">
                <a:latin typeface="Programma" panose="02000009000000000000" pitchFamily="49" charset="0"/>
                <a:cs typeface="Programma" panose="02000009000000000000" pitchFamily="49" charset="0"/>
              </a:rPr>
              <a:t>], </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getHoroscope</a:t>
            </a: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getGossip</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2559539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Programma" panose="02000009000000000000" pitchFamily="49" charset="0"/>
                <a:cs typeface="Programma" panose="02000009000000000000" pitchFamily="49" charset="0"/>
              </a:rPr>
              <a:t>parseq.race</a:t>
            </a:r>
            <a:endParaRPr lang="en-US" b="1" dirty="0">
              <a:latin typeface="Programma" panose="02000009000000000000" pitchFamily="49" charset="0"/>
              <a:cs typeface="Programma" panose="02000009000000000000" pitchFamily="49" charset="0"/>
            </a:endParaRPr>
          </a:p>
        </p:txBody>
      </p:sp>
      <p:sp>
        <p:nvSpPr>
          <p:cNvPr id="3" name="Content Placeholder 2"/>
          <p:cNvSpPr>
            <a:spLocks noGrp="1"/>
          </p:cNvSpPr>
          <p:nvPr>
            <p:ph idx="1"/>
          </p:nvPr>
        </p:nvSpPr>
        <p:spPr/>
        <p:txBody>
          <a:bodyPr>
            <a:normAutofit/>
          </a:bodyPr>
          <a:lstStyle/>
          <a:p>
            <a:r>
              <a:rPr lang="en-US" dirty="0"/>
              <a:t>Takes an array of requestors, calls them all at once, and gives the result of the first success.</a:t>
            </a:r>
          </a:p>
          <a:p>
            <a:endParaRPr lang="en-US" dirty="0"/>
          </a:p>
          <a:p>
            <a:pPr marL="0" indent="0">
              <a:buNone/>
            </a:pPr>
            <a:r>
              <a:rPr lang="en-US" b="1" dirty="0" err="1">
                <a:latin typeface="Programma" panose="02000009000000000000" pitchFamily="49" charset="0"/>
                <a:cs typeface="Programma" panose="02000009000000000000" pitchFamily="49" charset="0"/>
              </a:rPr>
              <a:t>getAds</a:t>
            </a:r>
            <a:r>
              <a:rPr lang="en-US" b="1" dirty="0">
                <a:latin typeface="Programma" panose="02000009000000000000" pitchFamily="49" charset="0"/>
                <a:cs typeface="Programma" panose="02000009000000000000" pitchFamily="49" charset="0"/>
              </a:rPr>
              <a:t> = </a:t>
            </a:r>
            <a:r>
              <a:rPr lang="en-US" b="1" dirty="0" err="1">
                <a:latin typeface="Programma" panose="02000009000000000000" pitchFamily="49" charset="0"/>
                <a:cs typeface="Programma" panose="02000009000000000000" pitchFamily="49" charset="0"/>
              </a:rPr>
              <a:t>parseq.race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getAd</a:t>
            </a:r>
            <a:r>
              <a:rPr lang="en-US" b="1" dirty="0">
                <a:latin typeface="Programma" panose="02000009000000000000" pitchFamily="49" charset="0"/>
                <a:cs typeface="Programma" panose="02000009000000000000" pitchFamily="49" charset="0"/>
              </a:rPr>
              <a:t>(</a:t>
            </a:r>
            <a:r>
              <a:rPr lang="en-US" b="1" dirty="0" err="1">
                <a:latin typeface="Programma" panose="02000009000000000000" pitchFamily="49" charset="0"/>
                <a:cs typeface="Programma" panose="02000009000000000000" pitchFamily="49" charset="0"/>
              </a:rPr>
              <a:t>adnet.klikHaus</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getAd</a:t>
            </a:r>
            <a:r>
              <a:rPr lang="en-US" b="1" dirty="0">
                <a:latin typeface="Programma" panose="02000009000000000000" pitchFamily="49" charset="0"/>
                <a:cs typeface="Programma" panose="02000009000000000000" pitchFamily="49" charset="0"/>
              </a:rPr>
              <a:t>(</a:t>
            </a:r>
            <a:r>
              <a:rPr lang="en-US" b="1" dirty="0" err="1">
                <a:latin typeface="Programma" panose="02000009000000000000" pitchFamily="49" charset="0"/>
                <a:cs typeface="Programma" panose="02000009000000000000" pitchFamily="49" charset="0"/>
              </a:rPr>
              <a:t>adnet.inUFace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a:t>
            </a:r>
            <a:r>
              <a:rPr lang="en-US" b="1" dirty="0" err="1">
                <a:latin typeface="Programma" panose="02000009000000000000" pitchFamily="49" charset="0"/>
                <a:cs typeface="Programma" panose="02000009000000000000" pitchFamily="49" charset="0"/>
              </a:rPr>
              <a:t>getAd</a:t>
            </a:r>
            <a:r>
              <a:rPr lang="en-US" b="1" dirty="0">
                <a:latin typeface="Programma" panose="02000009000000000000" pitchFamily="49" charset="0"/>
                <a:cs typeface="Programma" panose="02000009000000000000" pitchFamily="49" charset="0"/>
              </a:rPr>
              <a:t>(</a:t>
            </a:r>
            <a:r>
              <a:rPr lang="en-US" b="1" dirty="0" err="1">
                <a:latin typeface="Programma" panose="02000009000000000000" pitchFamily="49" charset="0"/>
                <a:cs typeface="Programma" panose="02000009000000000000" pitchFamily="49" charset="0"/>
              </a:rPr>
              <a:t>adnet.trackPipe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381868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Programma" panose="02000009000000000000" pitchFamily="49" charset="0"/>
                <a:cs typeface="Programma" panose="02000009000000000000" pitchFamily="49" charset="0"/>
              </a:rPr>
              <a:t>parseq.fallback</a:t>
            </a:r>
            <a:endParaRPr lang="en-US" b="1" dirty="0">
              <a:latin typeface="Programma" panose="02000009000000000000" pitchFamily="49" charset="0"/>
              <a:cs typeface="Programma" panose="02000009000000000000" pitchFamily="49" charset="0"/>
            </a:endParaRPr>
          </a:p>
        </p:txBody>
      </p:sp>
      <p:sp>
        <p:nvSpPr>
          <p:cNvPr id="3" name="Content Placeholder 2"/>
          <p:cNvSpPr>
            <a:spLocks noGrp="1"/>
          </p:cNvSpPr>
          <p:nvPr>
            <p:ph idx="1"/>
          </p:nvPr>
        </p:nvSpPr>
        <p:spPr>
          <a:xfrm>
            <a:off x="1049702" y="1600200"/>
            <a:ext cx="9709447" cy="5029200"/>
          </a:xfrm>
        </p:spPr>
        <p:txBody>
          <a:bodyPr>
            <a:normAutofit/>
          </a:bodyPr>
          <a:lstStyle/>
          <a:p>
            <a:r>
              <a:rPr lang="en-US" dirty="0"/>
              <a:t>Takes an array of requestors, and gives the result of the first success.</a:t>
            </a:r>
          </a:p>
          <a:p>
            <a:endParaRPr lang="en-US" dirty="0"/>
          </a:p>
          <a:p>
            <a:pPr marL="0" indent="0">
              <a:buNone/>
            </a:pPr>
            <a:r>
              <a:rPr lang="en-US" b="1" dirty="0" err="1">
                <a:latin typeface="Programma" panose="02000009000000000000" pitchFamily="49" charset="0"/>
                <a:cs typeface="Programma" panose="02000009000000000000" pitchFamily="49" charset="0"/>
              </a:rPr>
              <a:t>getWeather</a:t>
            </a:r>
            <a:r>
              <a:rPr lang="en-US" b="1" dirty="0">
                <a:latin typeface="Programma" panose="02000009000000000000" pitchFamily="49" charset="0"/>
                <a:cs typeface="Programma" panose="02000009000000000000" pitchFamily="49" charset="0"/>
              </a:rPr>
              <a:t> = </a:t>
            </a:r>
            <a:r>
              <a:rPr lang="en-US" b="1" dirty="0" err="1">
                <a:latin typeface="Programma" panose="02000009000000000000" pitchFamily="49" charset="0"/>
                <a:cs typeface="Programma" panose="02000009000000000000" pitchFamily="49" charset="0"/>
              </a:rPr>
              <a:t>parseq.fallback</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fetch("weather", </a:t>
            </a:r>
            <a:r>
              <a:rPr lang="en-US" b="1" dirty="0" err="1">
                <a:latin typeface="Programma" panose="02000009000000000000" pitchFamily="49" charset="0"/>
                <a:cs typeface="Programma" panose="02000009000000000000" pitchFamily="49" charset="0"/>
              </a:rPr>
              <a:t>localCache</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fetch("weather", </a:t>
            </a:r>
            <a:r>
              <a:rPr lang="en-US" b="1" dirty="0" err="1">
                <a:latin typeface="Programma" panose="02000009000000000000" pitchFamily="49" charset="0"/>
                <a:cs typeface="Programma" panose="02000009000000000000" pitchFamily="49" charset="0"/>
              </a:rPr>
              <a:t>localDB</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    fetch("weather", </a:t>
            </a:r>
            <a:r>
              <a:rPr lang="en-US" b="1" dirty="0" err="1">
                <a:latin typeface="Programma" panose="02000009000000000000" pitchFamily="49" charset="0"/>
                <a:cs typeface="Programma" panose="02000009000000000000" pitchFamily="49" charset="0"/>
              </a:rPr>
              <a:t>remoteDB</a:t>
            </a:r>
            <a:r>
              <a:rPr lang="en-US" b="1" dirty="0">
                <a:latin typeface="Programma" panose="02000009000000000000" pitchFamily="49" charset="0"/>
                <a:cs typeface="Programma" panose="02000009000000000000" pitchFamily="49" charset="0"/>
              </a:rPr>
              <a:t>)</a:t>
            </a:r>
          </a:p>
          <a:p>
            <a:pPr marL="0" indent="0">
              <a:buNone/>
            </a:pPr>
            <a:r>
              <a:rPr lang="en-US"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361016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Any requestor can optionally return a cancel function.</a:t>
            </a:r>
          </a:p>
          <a:p>
            <a:r>
              <a:rPr lang="en-US" dirty="0"/>
              <a:t>A cancel function, when called, will attempt to cancel a request.</a:t>
            </a:r>
          </a:p>
          <a:p>
            <a:r>
              <a:rPr lang="en-US" dirty="0"/>
              <a:t>There is no guarantee that the cancellation will happen before the request completes.</a:t>
            </a:r>
          </a:p>
          <a:p>
            <a:r>
              <a:rPr lang="en-US" dirty="0"/>
              <a:t>Cancellation is intended to stop unnecessary work. It does not undo.</a:t>
            </a:r>
          </a:p>
        </p:txBody>
      </p:sp>
    </p:spTree>
    <p:extLst>
      <p:ext uri="{BB962C8B-B14F-4D97-AF65-F5344CB8AC3E}">
        <p14:creationId xmlns:p14="http://schemas.microsoft.com/office/powerpoint/2010/main" val="776708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Throttling</a:t>
            </a:r>
          </a:p>
        </p:txBody>
      </p:sp>
      <p:sp>
        <p:nvSpPr>
          <p:cNvPr id="3" name="Content Placeholder 2"/>
          <p:cNvSpPr>
            <a:spLocks noGrp="1"/>
          </p:cNvSpPr>
          <p:nvPr>
            <p:ph idx="1"/>
          </p:nvPr>
        </p:nvSpPr>
        <p:spPr/>
        <p:txBody>
          <a:bodyPr/>
          <a:lstStyle/>
          <a:p>
            <a:r>
              <a:rPr lang="en-US" dirty="0" err="1">
                <a:latin typeface="Programma" pitchFamily="2" charset="0"/>
              </a:rPr>
              <a:t>parseq</a:t>
            </a:r>
            <a:r>
              <a:rPr lang="en-US" dirty="0"/>
              <a:t> can overwhelm some incompetently architected systems.</a:t>
            </a:r>
          </a:p>
          <a:p>
            <a:r>
              <a:rPr lang="en-US" dirty="0">
                <a:latin typeface="Programma" pitchFamily="2" charset="0"/>
              </a:rPr>
              <a:t>parallel</a:t>
            </a:r>
            <a:r>
              <a:rPr lang="en-US" dirty="0"/>
              <a:t> and </a:t>
            </a:r>
            <a:r>
              <a:rPr lang="en-US" dirty="0">
                <a:latin typeface="Programma" pitchFamily="2" charset="0"/>
              </a:rPr>
              <a:t>race</a:t>
            </a:r>
            <a:r>
              <a:rPr lang="en-US" dirty="0"/>
              <a:t> can start all of their requestors are once, which can lead to resource exhaustion.</a:t>
            </a:r>
          </a:p>
          <a:p>
            <a:r>
              <a:rPr lang="en-US" dirty="0"/>
              <a:t>So </a:t>
            </a:r>
            <a:r>
              <a:rPr lang="en-US" dirty="0">
                <a:latin typeface="Programma" pitchFamily="2" charset="0"/>
              </a:rPr>
              <a:t>parallel</a:t>
            </a:r>
            <a:r>
              <a:rPr lang="en-US" dirty="0"/>
              <a:t> and </a:t>
            </a:r>
            <a:r>
              <a:rPr lang="en-US" dirty="0">
                <a:latin typeface="Programma" pitchFamily="2" charset="0"/>
              </a:rPr>
              <a:t>race</a:t>
            </a:r>
            <a:r>
              <a:rPr lang="en-US" dirty="0"/>
              <a:t> can each take a </a:t>
            </a:r>
            <a:r>
              <a:rPr lang="en-US" dirty="0">
                <a:latin typeface="Programma" pitchFamily="2" charset="0"/>
              </a:rPr>
              <a:t>throttle</a:t>
            </a:r>
            <a:r>
              <a:rPr lang="en-US" dirty="0"/>
              <a:t> argument that limits the number of requestors they will have going at a time.</a:t>
            </a:r>
          </a:p>
        </p:txBody>
      </p:sp>
    </p:spTree>
    <p:extLst>
      <p:ext uri="{BB962C8B-B14F-4D97-AF65-F5344CB8AC3E}">
        <p14:creationId xmlns:p14="http://schemas.microsoft.com/office/powerpoint/2010/main" val="278289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2372"/>
            <a:ext cx="5289135" cy="6597352"/>
          </a:xfrm>
        </p:spPr>
        <p:txBody>
          <a:bodyPr>
            <a:noAutofit/>
          </a:bodyPr>
          <a:lstStyle/>
          <a:p>
            <a:pPr marL="0" indent="0">
              <a:spcBef>
                <a:spcPts val="0"/>
              </a:spcBef>
              <a:buNone/>
            </a:pPr>
            <a:r>
              <a:rPr lang="en-US" sz="3000" b="1" dirty="0" err="1">
                <a:latin typeface="Programma" panose="02000009000000000000" pitchFamily="49" charset="0"/>
                <a:cs typeface="Programma" panose="02000009000000000000" pitchFamily="49" charset="0"/>
              </a:rPr>
              <a:t>parseq.parallel</a:t>
            </a:r>
            <a:r>
              <a:rPr lang="en-US" sz="3000" b="1" dirty="0">
                <a:latin typeface="Programma" panose="02000009000000000000" pitchFamily="49" charset="0"/>
                <a:cs typeface="Programma" panose="02000009000000000000" pitchFamily="49" charset="0"/>
              </a:rPr>
              <a:t>(</a:t>
            </a:r>
          </a:p>
          <a:p>
            <a:pPr marL="0" indent="0">
              <a:spcBef>
                <a:spcPts val="0"/>
              </a:spcBef>
              <a:buNone/>
            </a:pPr>
            <a:r>
              <a:rPr lang="en-US" sz="3000" dirty="0">
                <a:latin typeface="Programma" pitchFamily="2"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required_array</a:t>
            </a:r>
            <a:r>
              <a:rPr lang="en-US" sz="3000" dirty="0">
                <a:latin typeface="Programma" panose="02000009000000000000" pitchFamily="49" charset="0"/>
                <a:cs typeface="Programma" panose="02000009000000000000" pitchFamily="49" charset="0"/>
              </a:rPr>
              <a:t>, </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optional_array</a:t>
            </a:r>
            <a:r>
              <a:rPr lang="en-US" sz="3000" dirty="0">
                <a:latin typeface="Programma" panose="02000009000000000000" pitchFamily="49" charset="0"/>
                <a:cs typeface="Programma" panose="02000009000000000000" pitchFamily="49" charset="0"/>
              </a:rPr>
              <a:t>,</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milliseconds</a:t>
            </a:r>
            <a:r>
              <a:rPr lang="en-US" sz="3000" dirty="0">
                <a:latin typeface="Programma" pitchFamily="2" charset="0"/>
                <a:cs typeface="Programma" panose="02000009000000000000" pitchFamily="49" charset="0"/>
              </a:rPr>
              <a:t>,</a:t>
            </a:r>
          </a:p>
          <a:p>
            <a:pPr marL="0" indent="0">
              <a:spcBef>
                <a:spcPts val="0"/>
              </a:spcBef>
              <a:buNone/>
            </a:pPr>
            <a:r>
              <a:rPr lang="en-US" sz="3000" dirty="0">
                <a:latin typeface="Programma" pitchFamily="2"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option</a:t>
            </a:r>
            <a:r>
              <a:rPr lang="en-US" sz="3000" dirty="0">
                <a:latin typeface="Programma" pitchFamily="2" charset="0"/>
                <a:cs typeface="Programma" panose="02000009000000000000" pitchFamily="49" charset="0"/>
              </a:rPr>
              <a:t>,</a:t>
            </a:r>
          </a:p>
          <a:p>
            <a:pPr marL="0" indent="0">
              <a:spcBef>
                <a:spcPts val="0"/>
              </a:spcBef>
              <a:buNone/>
            </a:pPr>
            <a:r>
              <a:rPr lang="en-US" sz="3000" dirty="0">
                <a:latin typeface="Programma" pitchFamily="2"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throttle</a:t>
            </a:r>
          </a:p>
          <a:p>
            <a:pPr marL="0" indent="0">
              <a:spcBef>
                <a:spcPts val="0"/>
              </a:spcBef>
              <a:buNone/>
            </a:pPr>
            <a:r>
              <a:rPr lang="en-US" sz="3000" b="1" dirty="0">
                <a:latin typeface="Programma" panose="02000009000000000000" pitchFamily="49" charset="0"/>
                <a:cs typeface="Programma" panose="02000009000000000000" pitchFamily="49" charset="0"/>
              </a:rPr>
              <a:t>)</a:t>
            </a:r>
          </a:p>
          <a:p>
            <a:pPr marL="0" indent="0">
              <a:spcBef>
                <a:spcPts val="0"/>
              </a:spcBef>
              <a:buNone/>
            </a:pPr>
            <a:endParaRPr lang="en-US" sz="3000" dirty="0">
              <a:latin typeface="Programma" panose="02000009000000000000" pitchFamily="49" charset="0"/>
              <a:cs typeface="Programma" panose="02000009000000000000" pitchFamily="49" charset="0"/>
            </a:endParaRPr>
          </a:p>
          <a:p>
            <a:pPr marL="0" indent="0">
              <a:spcBef>
                <a:spcPts val="0"/>
              </a:spcBef>
              <a:buNone/>
            </a:pPr>
            <a:r>
              <a:rPr lang="en-US" sz="3000" b="1" dirty="0" err="1">
                <a:latin typeface="Programma" panose="02000009000000000000" pitchFamily="49" charset="0"/>
                <a:cs typeface="Programma" panose="02000009000000000000" pitchFamily="49" charset="0"/>
              </a:rPr>
              <a:t>parseq.parallel_object</a:t>
            </a:r>
            <a:r>
              <a:rPr lang="en-US" sz="3000" b="1" dirty="0">
                <a:latin typeface="Programma" panose="02000009000000000000" pitchFamily="49" charset="0"/>
                <a:cs typeface="Programma" panose="02000009000000000000" pitchFamily="49" charset="0"/>
              </a:rPr>
              <a:t>(</a:t>
            </a:r>
          </a:p>
          <a:p>
            <a:pPr marL="0" indent="0">
              <a:spcBef>
                <a:spcPts val="0"/>
              </a:spcBef>
              <a:buNone/>
            </a:pPr>
            <a:r>
              <a:rPr lang="en-US" sz="3000" b="1"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required_object</a:t>
            </a:r>
            <a:r>
              <a:rPr lang="en-US" sz="3000" dirty="0">
                <a:latin typeface="Programma" panose="02000009000000000000" pitchFamily="49" charset="0"/>
                <a:cs typeface="Programma" panose="02000009000000000000" pitchFamily="49" charset="0"/>
              </a:rPr>
              <a:t>,</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optional_object</a:t>
            </a:r>
            <a:r>
              <a:rPr lang="en-US" sz="3000" dirty="0">
                <a:latin typeface="Programma" panose="02000009000000000000" pitchFamily="49" charset="0"/>
                <a:cs typeface="Programma" panose="02000009000000000000" pitchFamily="49" charset="0"/>
              </a:rPr>
              <a:t>,</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milliseconds</a:t>
            </a:r>
            <a:r>
              <a:rPr lang="en-US" sz="3000" dirty="0">
                <a:latin typeface="Programma" pitchFamily="2" charset="0"/>
                <a:cs typeface="Programma" panose="02000009000000000000" pitchFamily="49" charset="0"/>
              </a:rPr>
              <a:t>,</a:t>
            </a:r>
          </a:p>
          <a:p>
            <a:pPr marL="0" indent="0">
              <a:spcBef>
                <a:spcPts val="0"/>
              </a:spcBef>
              <a:buNone/>
            </a:pPr>
            <a:r>
              <a:rPr lang="en-US" sz="3000" dirty="0">
                <a:latin typeface="Programma" pitchFamily="2"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option</a:t>
            </a:r>
            <a:r>
              <a:rPr lang="en-US" sz="3000" dirty="0">
                <a:latin typeface="Programma" pitchFamily="2" charset="0"/>
                <a:cs typeface="Programma" panose="02000009000000000000" pitchFamily="49" charset="0"/>
              </a:rPr>
              <a:t>,</a:t>
            </a:r>
          </a:p>
          <a:p>
            <a:pPr marL="0" indent="0">
              <a:spcBef>
                <a:spcPts val="0"/>
              </a:spcBef>
              <a:buNone/>
            </a:pPr>
            <a:r>
              <a:rPr lang="en-US" sz="3000">
                <a:latin typeface="Programma" pitchFamily="2" charset="0"/>
                <a:cs typeface="Programma" panose="02000009000000000000" pitchFamily="49" charset="0"/>
              </a:rPr>
              <a:t>    </a:t>
            </a:r>
            <a:r>
              <a:rPr lang="en-US" sz="3000">
                <a:latin typeface="Cheltenhm BdItHd BT" panose="02040703050705090403" pitchFamily="18" charset="0"/>
                <a:cs typeface="Programma" panose="02000009000000000000" pitchFamily="49" charset="0"/>
              </a:rPr>
              <a:t>throttle</a:t>
            </a:r>
          </a:p>
          <a:p>
            <a:pPr marL="0" indent="0">
              <a:spcBef>
                <a:spcPts val="0"/>
              </a:spcBef>
              <a:buNone/>
            </a:pPr>
            <a:r>
              <a:rPr lang="en-US" sz="3000" b="1">
                <a:latin typeface="Programma" panose="02000009000000000000" pitchFamily="49" charset="0"/>
                <a:cs typeface="Programma" panose="02000009000000000000" pitchFamily="49" charset="0"/>
              </a:rPr>
              <a:t>)</a:t>
            </a:r>
            <a:endParaRPr lang="en-US" sz="3000" b="1" dirty="0">
              <a:latin typeface="Programma" panose="02000009000000000000" pitchFamily="49" charset="0"/>
              <a:cs typeface="Programma" panose="02000009000000000000" pitchFamily="49" charset="0"/>
            </a:endParaRPr>
          </a:p>
        </p:txBody>
      </p:sp>
      <p:sp>
        <p:nvSpPr>
          <p:cNvPr id="5" name="Content Placeholder 2"/>
          <p:cNvSpPr txBox="1">
            <a:spLocks/>
          </p:cNvSpPr>
          <p:nvPr/>
        </p:nvSpPr>
        <p:spPr>
          <a:xfrm>
            <a:off x="7049578" y="160949"/>
            <a:ext cx="4562742" cy="65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000" b="1" dirty="0" err="1">
                <a:latin typeface="Programma" panose="02000009000000000000" pitchFamily="49" charset="0"/>
                <a:cs typeface="Programma" panose="02000009000000000000" pitchFamily="49" charset="0"/>
              </a:rPr>
              <a:t>parseq.race</a:t>
            </a:r>
            <a:r>
              <a:rPr lang="en-US" sz="3000" b="1" dirty="0">
                <a:latin typeface="Programma" panose="02000009000000000000" pitchFamily="49" charset="0"/>
                <a:cs typeface="Programma" panose="02000009000000000000" pitchFamily="49" charset="0"/>
              </a:rPr>
              <a:t>(</a:t>
            </a:r>
          </a:p>
          <a:p>
            <a:pPr marL="0" indent="0">
              <a:spcBef>
                <a:spcPts val="0"/>
              </a:spcBef>
              <a:buNone/>
            </a:pPr>
            <a:r>
              <a:rPr lang="en-US" sz="3000" b="1"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requestor_array</a:t>
            </a:r>
            <a:r>
              <a:rPr lang="en-US" sz="3000" dirty="0">
                <a:latin typeface="Programma" panose="02000009000000000000" pitchFamily="49" charset="0"/>
                <a:cs typeface="Programma" panose="02000009000000000000" pitchFamily="49" charset="0"/>
              </a:rPr>
              <a:t>, </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milliseconds, </a:t>
            </a:r>
          </a:p>
          <a:p>
            <a:pPr marL="0" indent="0">
              <a:spcBef>
                <a:spcPts val="0"/>
              </a:spcBef>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throttle</a:t>
            </a:r>
          </a:p>
          <a:p>
            <a:pPr marL="0" indent="0">
              <a:spcBef>
                <a:spcPts val="0"/>
              </a:spcBef>
              <a:buNone/>
            </a:pPr>
            <a:r>
              <a:rPr lang="en-US" sz="3000" b="1" dirty="0">
                <a:latin typeface="Programma" panose="02000009000000000000" pitchFamily="49" charset="0"/>
                <a:cs typeface="Programma" panose="02000009000000000000" pitchFamily="49" charset="0"/>
              </a:rPr>
              <a:t>)</a:t>
            </a:r>
            <a:endParaRPr lang="en-US" sz="3000" dirty="0">
              <a:latin typeface="Programma" panose="02000009000000000000" pitchFamily="49" charset="0"/>
              <a:cs typeface="Programma" panose="02000009000000000000" pitchFamily="49" charset="0"/>
            </a:endParaRPr>
          </a:p>
          <a:p>
            <a:pPr marL="0" indent="0">
              <a:spcBef>
                <a:spcPts val="0"/>
              </a:spcBef>
              <a:buNone/>
            </a:pPr>
            <a:endParaRPr lang="en-US" sz="3000" b="1" dirty="0">
              <a:latin typeface="Programma" panose="02000009000000000000" pitchFamily="49" charset="0"/>
              <a:cs typeface="Programma" panose="02000009000000000000" pitchFamily="49" charset="0"/>
            </a:endParaRPr>
          </a:p>
          <a:p>
            <a:pPr marL="0" indent="0">
              <a:spcBef>
                <a:spcPts val="0"/>
              </a:spcBef>
              <a:buFont typeface="Arial" panose="020B0604020202020204" pitchFamily="34" charset="0"/>
              <a:buNone/>
            </a:pPr>
            <a:r>
              <a:rPr lang="en-US" sz="3000" b="1" dirty="0" err="1">
                <a:latin typeface="Programma" panose="02000009000000000000" pitchFamily="49" charset="0"/>
                <a:cs typeface="Programma" panose="02000009000000000000" pitchFamily="49" charset="0"/>
              </a:rPr>
              <a:t>parseq.sequence</a:t>
            </a:r>
            <a:r>
              <a:rPr lang="en-US" sz="3000" b="1" dirty="0">
                <a:latin typeface="Programma" panose="02000009000000000000" pitchFamily="49" charset="0"/>
                <a:cs typeface="Programma" panose="02000009000000000000" pitchFamily="49" charset="0"/>
              </a:rPr>
              <a:t>(</a:t>
            </a:r>
          </a:p>
          <a:p>
            <a:pPr marL="0" indent="0">
              <a:spcBef>
                <a:spcPts val="0"/>
              </a:spcBef>
              <a:buFont typeface="Arial" panose="020B0604020202020204" pitchFamily="34" charset="0"/>
              <a:buNone/>
            </a:pPr>
            <a:r>
              <a:rPr lang="en-US" sz="3000" b="1"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requestor_array</a:t>
            </a:r>
            <a:r>
              <a:rPr lang="en-US" sz="3000" dirty="0">
                <a:latin typeface="Programma" panose="02000009000000000000" pitchFamily="49" charset="0"/>
                <a:cs typeface="Programma" panose="02000009000000000000" pitchFamily="49" charset="0"/>
              </a:rPr>
              <a:t>,</a:t>
            </a:r>
          </a:p>
          <a:p>
            <a:pPr marL="0" indent="0">
              <a:spcBef>
                <a:spcPts val="0"/>
              </a:spcBef>
              <a:buFont typeface="Arial" panose="020B0604020202020204" pitchFamily="34" charset="0"/>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milliseconds</a:t>
            </a:r>
          </a:p>
          <a:p>
            <a:pPr marL="0" indent="0">
              <a:spcBef>
                <a:spcPts val="0"/>
              </a:spcBef>
              <a:buFont typeface="Arial" panose="020B0604020202020204" pitchFamily="34" charset="0"/>
              <a:buNone/>
            </a:pPr>
            <a:r>
              <a:rPr lang="en-US" sz="3000" b="1" dirty="0">
                <a:latin typeface="Programma" panose="02000009000000000000" pitchFamily="49" charset="0"/>
                <a:cs typeface="Programma" panose="02000009000000000000" pitchFamily="49" charset="0"/>
              </a:rPr>
              <a:t>)</a:t>
            </a:r>
          </a:p>
          <a:p>
            <a:pPr marL="0" indent="0">
              <a:spcBef>
                <a:spcPts val="0"/>
              </a:spcBef>
              <a:buFont typeface="Arial" panose="020B0604020202020204" pitchFamily="34" charset="0"/>
              <a:buNone/>
            </a:pPr>
            <a:endParaRPr lang="en-US" sz="3000" b="1" dirty="0">
              <a:latin typeface="Programma" panose="02000009000000000000" pitchFamily="49" charset="0"/>
              <a:cs typeface="Programma" panose="02000009000000000000" pitchFamily="49" charset="0"/>
            </a:endParaRPr>
          </a:p>
          <a:p>
            <a:pPr marL="0" indent="0">
              <a:spcBef>
                <a:spcPts val="0"/>
              </a:spcBef>
              <a:buFont typeface="Arial" panose="020B0604020202020204" pitchFamily="34" charset="0"/>
              <a:buNone/>
            </a:pPr>
            <a:r>
              <a:rPr lang="en-US" sz="3000" b="1" dirty="0" err="1">
                <a:latin typeface="Programma" panose="02000009000000000000" pitchFamily="49" charset="0"/>
                <a:cs typeface="Programma" panose="02000009000000000000" pitchFamily="49" charset="0"/>
              </a:rPr>
              <a:t>parseq.fallback</a:t>
            </a:r>
            <a:r>
              <a:rPr lang="en-US" sz="3000" b="1" dirty="0">
                <a:latin typeface="Programma" panose="02000009000000000000" pitchFamily="49" charset="0"/>
                <a:cs typeface="Programma" panose="02000009000000000000" pitchFamily="49" charset="0"/>
              </a:rPr>
              <a:t>(</a:t>
            </a:r>
          </a:p>
          <a:p>
            <a:pPr marL="0" indent="0">
              <a:spcBef>
                <a:spcPts val="0"/>
              </a:spcBef>
              <a:buFont typeface="Arial" panose="020B0604020202020204" pitchFamily="34" charset="0"/>
              <a:buNone/>
            </a:pPr>
            <a:r>
              <a:rPr lang="en-US" sz="3000" b="1" dirty="0">
                <a:latin typeface="Programma" panose="02000009000000000000" pitchFamily="49" charset="0"/>
                <a:cs typeface="Programma" panose="02000009000000000000" pitchFamily="49" charset="0"/>
              </a:rPr>
              <a:t>    </a:t>
            </a:r>
            <a:r>
              <a:rPr lang="en-US" sz="3000" dirty="0" err="1">
                <a:latin typeface="Cheltenhm BdItHd BT" panose="02040703050705090403" pitchFamily="18" charset="0"/>
                <a:cs typeface="Programma" panose="02000009000000000000" pitchFamily="49" charset="0"/>
              </a:rPr>
              <a:t>requestor_array</a:t>
            </a:r>
            <a:r>
              <a:rPr lang="en-US" sz="3000" dirty="0">
                <a:latin typeface="Programma" panose="02000009000000000000" pitchFamily="49" charset="0"/>
                <a:cs typeface="Programma" panose="02000009000000000000" pitchFamily="49" charset="0"/>
              </a:rPr>
              <a:t>, </a:t>
            </a:r>
          </a:p>
          <a:p>
            <a:pPr marL="0" indent="0">
              <a:spcBef>
                <a:spcPts val="0"/>
              </a:spcBef>
              <a:buFont typeface="Arial" panose="020B0604020202020204" pitchFamily="34" charset="0"/>
              <a:buNone/>
            </a:pPr>
            <a:r>
              <a:rPr lang="en-US" sz="3000" dirty="0">
                <a:latin typeface="Programma" panose="02000009000000000000" pitchFamily="49" charset="0"/>
                <a:cs typeface="Programma" panose="02000009000000000000" pitchFamily="49" charset="0"/>
              </a:rPr>
              <a:t>    </a:t>
            </a:r>
            <a:r>
              <a:rPr lang="en-US" sz="3000" dirty="0">
                <a:latin typeface="Cheltenhm BdItHd BT" panose="02040703050705090403" pitchFamily="18" charset="0"/>
                <a:cs typeface="Programma" panose="02000009000000000000" pitchFamily="49" charset="0"/>
              </a:rPr>
              <a:t>milliseconds</a:t>
            </a:r>
          </a:p>
          <a:p>
            <a:pPr marL="0" indent="0">
              <a:spcBef>
                <a:spcPts val="0"/>
              </a:spcBef>
              <a:buFont typeface="Arial" panose="020B0604020202020204" pitchFamily="34" charset="0"/>
              <a:buNone/>
            </a:pPr>
            <a:r>
              <a:rPr lang="en-US" sz="3000" b="1" dirty="0">
                <a:latin typeface="Programma" panose="02000009000000000000" pitchFamily="49" charset="0"/>
                <a:cs typeface="Programma" panose="02000009000000000000" pitchFamily="49" charset="0"/>
              </a:rPr>
              <a:t>)</a:t>
            </a:r>
          </a:p>
        </p:txBody>
      </p:sp>
    </p:spTree>
    <p:extLst>
      <p:ext uri="{BB962C8B-B14F-4D97-AF65-F5344CB8AC3E}">
        <p14:creationId xmlns:p14="http://schemas.microsoft.com/office/powerpoint/2010/main" val="1234409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945" y="365125"/>
            <a:ext cx="10393783" cy="6183782"/>
          </a:xfrm>
        </p:spPr>
        <p:txBody>
          <a:bodyPr>
            <a:noAutofit/>
          </a:bodyPr>
          <a:lstStyle/>
          <a:p>
            <a:pPr lvl="0">
              <a:spcBef>
                <a:spcPts val="0"/>
              </a:spcBef>
            </a:pPr>
            <a:r>
              <a:rPr lang="en-US" sz="3600" dirty="0"/>
              <a:t>In science it often happens that scientists say </a:t>
            </a:r>
            <a:br>
              <a:rPr lang="en-US" sz="3600" dirty="0"/>
            </a:br>
            <a:r>
              <a:rPr lang="en-US" sz="3600" dirty="0">
                <a:solidFill>
                  <a:srgbClr val="CCFFCC"/>
                </a:solidFill>
                <a:latin typeface="Cheltenhm BdItHd BT" panose="02040703050705090403" pitchFamily="18" charset="0"/>
              </a:rPr>
              <a:t>You know that’s a really good argument; </a:t>
            </a:r>
            <a:br>
              <a:rPr lang="en-US" sz="3600" dirty="0">
                <a:solidFill>
                  <a:srgbClr val="CCFFCC"/>
                </a:solidFill>
                <a:latin typeface="Cheltenhm BdItHd BT" panose="02040703050705090403" pitchFamily="18" charset="0"/>
              </a:rPr>
            </a:br>
            <a:r>
              <a:rPr lang="en-US" sz="3600" dirty="0">
                <a:solidFill>
                  <a:srgbClr val="CCFFCC"/>
                </a:solidFill>
                <a:latin typeface="Cheltenhm BdItHd BT" panose="02040703050705090403" pitchFamily="18" charset="0"/>
              </a:rPr>
              <a:t>my position is mistaken,</a:t>
            </a:r>
            <a:r>
              <a:rPr lang="en-US" sz="3600" dirty="0">
                <a:solidFill>
                  <a:srgbClr val="CCFFCC"/>
                </a:solidFill>
              </a:rPr>
              <a:t/>
            </a:r>
            <a:br>
              <a:rPr lang="en-US" sz="3600" dirty="0">
                <a:solidFill>
                  <a:srgbClr val="CCFFCC"/>
                </a:solidFill>
              </a:rPr>
            </a:br>
            <a:r>
              <a:rPr lang="en-US" sz="3600" dirty="0"/>
              <a:t>and then they would actually change their minds and you never hear that old view from them again. They really do it. It doesn’t happen as often as it should, because scientists are human and change is sometimes painful. But it happens every day. I cannot recall the last time something like that happened in politics or religion.</a:t>
            </a:r>
            <a:br>
              <a:rPr lang="en-US" sz="3600" dirty="0"/>
            </a:br>
            <a:r>
              <a:rPr lang="en-US" sz="3600" dirty="0"/>
              <a:t/>
            </a:r>
            <a:br>
              <a:rPr lang="en-US" sz="3600" dirty="0"/>
            </a:br>
            <a:r>
              <a:rPr lang="en-US" sz="3600" dirty="0">
                <a:latin typeface="Cheltenhm BdItHd BT" panose="02040703050705090403" pitchFamily="18" charset="0"/>
              </a:rPr>
              <a:t>Carl Sagan</a:t>
            </a:r>
          </a:p>
        </p:txBody>
      </p:sp>
    </p:spTree>
    <p:extLst>
      <p:ext uri="{BB962C8B-B14F-4D97-AF65-F5344CB8AC3E}">
        <p14:creationId xmlns:p14="http://schemas.microsoft.com/office/powerpoint/2010/main" val="2048485805"/>
      </p:ext>
    </p:extLst>
  </p:cSld>
  <p:clrMapOvr>
    <a:masterClrMapping/>
  </p:clrMapOvr>
  <p:transition spd="slow">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6"/>
            <a:ext cx="12192000" cy="1470025"/>
          </a:xfrm>
        </p:spPr>
        <p:txBody>
          <a:bodyPr>
            <a:normAutofit/>
          </a:bodyPr>
          <a:lstStyle/>
          <a:p>
            <a:r>
              <a:rPr lang="en-US" sz="3600" dirty="0">
                <a:latin typeface="Programma" pitchFamily="2" charset="0"/>
              </a:rPr>
              <a:t>https://github.com/douglascrockford/parseq</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006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Next Paradigm •</a:t>
            </a:r>
            <a:br>
              <a:rPr lang="en-US" dirty="0"/>
            </a:br>
            <a:r>
              <a:rPr lang="en-US" dirty="0"/>
              <a:t>Immediate Message Passing</a:t>
            </a:r>
          </a:p>
        </p:txBody>
      </p:sp>
    </p:spTree>
    <p:extLst>
      <p:ext uri="{BB962C8B-B14F-4D97-AF65-F5344CB8AC3E}">
        <p14:creationId xmlns:p14="http://schemas.microsoft.com/office/powerpoint/2010/main" val="1328970008"/>
      </p:ext>
    </p:extLst>
  </p:cSld>
  <p:clrMapOvr>
    <a:masterClrMapping/>
  </p:clrMapOvr>
  <p:transition spd="slow">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C1DFE-CDAA-4B81-A378-92B927417F45}"/>
              </a:ext>
            </a:extLst>
          </p:cNvPr>
          <p:cNvSpPr>
            <a:spLocks noGrp="1"/>
          </p:cNvSpPr>
          <p:nvPr>
            <p:ph type="title"/>
          </p:nvPr>
        </p:nvSpPr>
        <p:spPr/>
        <p:txBody>
          <a:bodyPr/>
          <a:lstStyle/>
          <a:p>
            <a:pPr>
              <a:lnSpc>
                <a:spcPct val="100000"/>
              </a:lnSpc>
            </a:pPr>
            <a:r>
              <a:rPr lang="en-US" dirty="0"/>
              <a:t>All truth passes through three stages.</a:t>
            </a:r>
            <a:br>
              <a:rPr lang="en-US" dirty="0"/>
            </a:br>
            <a:r>
              <a:rPr lang="en-US" dirty="0"/>
              <a:t> First, it is ridiculed. </a:t>
            </a:r>
            <a:br>
              <a:rPr lang="en-US" dirty="0"/>
            </a:br>
            <a:r>
              <a:rPr lang="en-US" dirty="0"/>
              <a:t>Second, it is violently opposed. </a:t>
            </a:r>
            <a:br>
              <a:rPr lang="en-US" dirty="0"/>
            </a:br>
            <a:r>
              <a:rPr lang="en-US" dirty="0"/>
              <a:t>Third, it is accepted as being self-evident. </a:t>
            </a:r>
            <a:br>
              <a:rPr lang="en-US" dirty="0"/>
            </a:br>
            <a:r>
              <a:rPr lang="en-US" dirty="0"/>
              <a:t/>
            </a:r>
            <a:br>
              <a:rPr lang="en-US" dirty="0"/>
            </a:br>
            <a:r>
              <a:rPr lang="en-US" dirty="0"/>
              <a:t>Arthur Schopenhauer</a:t>
            </a:r>
            <a:br>
              <a:rPr lang="en-US" dirty="0"/>
            </a:br>
            <a:endParaRPr lang="en-US" dirty="0"/>
          </a:p>
        </p:txBody>
      </p:sp>
    </p:spTree>
    <p:extLst>
      <p:ext uri="{BB962C8B-B14F-4D97-AF65-F5344CB8AC3E}">
        <p14:creationId xmlns:p14="http://schemas.microsoft.com/office/powerpoint/2010/main" val="205074459"/>
      </p:ext>
    </p:extLst>
  </p:cSld>
  <p:clrMapOvr>
    <a:masterClrMapping/>
  </p:clrMapOvr>
  <p:transition spd="slow">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3E74A-EB53-4240-82D9-B17056BBF50C}"/>
              </a:ext>
            </a:extLst>
          </p:cNvPr>
          <p:cNvSpPr>
            <a:spLocks noGrp="1"/>
          </p:cNvSpPr>
          <p:nvPr>
            <p:ph type="title"/>
          </p:nvPr>
        </p:nvSpPr>
        <p:spPr/>
        <p:txBody>
          <a:bodyPr>
            <a:noAutofit/>
          </a:bodyPr>
          <a:lstStyle/>
          <a:p>
            <a:pPr algn="l"/>
            <a:r>
              <a:rPr lang="en-US" sz="3600" dirty="0"/>
              <a:t>It ought to be remembered that there is nothing more difficult to take in hand, more perilous to conduct, or more uncertain in its success, than to take the lead in the introduction of a new order of things. Because the innovator has for enemies all those who have done well under the old conditions, and lukewarm defenders in those who may do well under the new. This coolness arises partly from fear of the opponents, who have the laws on their side, and partly from the incredulity of men, who do not readily believe in new things until they have had a long experience of them. </a:t>
            </a:r>
            <a:br>
              <a:rPr lang="en-US" sz="3600" dirty="0"/>
            </a:br>
            <a:r>
              <a:rPr lang="en-US" sz="3600" dirty="0"/>
              <a:t/>
            </a:r>
            <a:br>
              <a:rPr lang="en-US" sz="3600" dirty="0"/>
            </a:br>
            <a:r>
              <a:rPr lang="en-US" sz="3600" dirty="0" err="1"/>
              <a:t>Niccolò</a:t>
            </a:r>
            <a:r>
              <a:rPr lang="en-US" sz="3600" dirty="0"/>
              <a:t> Machiavelli</a:t>
            </a:r>
          </a:p>
        </p:txBody>
      </p:sp>
    </p:spTree>
    <p:extLst>
      <p:ext uri="{BB962C8B-B14F-4D97-AF65-F5344CB8AC3E}">
        <p14:creationId xmlns:p14="http://schemas.microsoft.com/office/powerpoint/2010/main" val="1088080994"/>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945" y="365125"/>
            <a:ext cx="10393783" cy="6183782"/>
          </a:xfrm>
        </p:spPr>
        <p:txBody>
          <a:bodyPr>
            <a:noAutofit/>
          </a:bodyPr>
          <a:lstStyle/>
          <a:p>
            <a:pPr lvl="0">
              <a:spcBef>
                <a:spcPts val="0"/>
              </a:spcBef>
            </a:pPr>
            <a:r>
              <a:rPr lang="en-US" sz="3600" dirty="0">
                <a:solidFill>
                  <a:schemeClr val="bg1">
                    <a:lumMod val="75000"/>
                  </a:schemeClr>
                </a:solidFill>
              </a:rPr>
              <a:t>In science it often happens that scientists say </a:t>
            </a:r>
            <a:br>
              <a:rPr lang="en-US" sz="3600" dirty="0">
                <a:solidFill>
                  <a:schemeClr val="bg1">
                    <a:lumMod val="75000"/>
                  </a:schemeClr>
                </a:solidFill>
              </a:rPr>
            </a:br>
            <a:r>
              <a:rPr lang="en-US" sz="3600" dirty="0">
                <a:solidFill>
                  <a:schemeClr val="bg1">
                    <a:lumMod val="75000"/>
                  </a:schemeClr>
                </a:solidFill>
                <a:latin typeface="Cheltenhm BdItHd BT" panose="02040703050705090403" pitchFamily="18" charset="0"/>
              </a:rPr>
              <a:t>You know that’s a really good argument; </a:t>
            </a:r>
            <a:br>
              <a:rPr lang="en-US" sz="3600" dirty="0">
                <a:solidFill>
                  <a:schemeClr val="bg1">
                    <a:lumMod val="75000"/>
                  </a:schemeClr>
                </a:solidFill>
                <a:latin typeface="Cheltenhm BdItHd BT" panose="02040703050705090403" pitchFamily="18" charset="0"/>
              </a:rPr>
            </a:br>
            <a:r>
              <a:rPr lang="en-US" sz="3600" dirty="0">
                <a:solidFill>
                  <a:schemeClr val="bg1">
                    <a:lumMod val="75000"/>
                  </a:schemeClr>
                </a:solidFill>
                <a:latin typeface="Cheltenhm BdItHd BT" panose="02040703050705090403" pitchFamily="18" charset="0"/>
              </a:rPr>
              <a:t>my position is mistaken,</a:t>
            </a:r>
            <a:r>
              <a:rPr lang="en-US" sz="3600" dirty="0">
                <a:solidFill>
                  <a:schemeClr val="bg1">
                    <a:lumMod val="75000"/>
                  </a:schemeClr>
                </a:solidFill>
              </a:rPr>
              <a:t/>
            </a:r>
            <a:br>
              <a:rPr lang="en-US" sz="3600" dirty="0">
                <a:solidFill>
                  <a:schemeClr val="bg1">
                    <a:lumMod val="75000"/>
                  </a:schemeClr>
                </a:solidFill>
              </a:rPr>
            </a:br>
            <a:r>
              <a:rPr lang="en-US" sz="3600" dirty="0">
                <a:solidFill>
                  <a:schemeClr val="bg1">
                    <a:lumMod val="75000"/>
                  </a:schemeClr>
                </a:solidFill>
              </a:rPr>
              <a:t>and then they would actually change their minds and you never hear that old view from them again. They really do it. </a:t>
            </a:r>
            <a:r>
              <a:rPr lang="en-US" sz="3600" dirty="0">
                <a:solidFill>
                  <a:srgbClr val="CCFFCC"/>
                </a:solidFill>
              </a:rPr>
              <a:t>It doesn’t happen as often as it should, because scientists are human and change is sometimes painful. </a:t>
            </a:r>
            <a:r>
              <a:rPr lang="en-US" sz="3600" dirty="0">
                <a:solidFill>
                  <a:schemeClr val="bg1">
                    <a:lumMod val="75000"/>
                  </a:schemeClr>
                </a:solidFill>
              </a:rPr>
              <a:t>But it happens every day. I cannot recall the last time something like that happened in politics or religion.</a:t>
            </a:r>
            <a:br>
              <a:rPr lang="en-US" sz="3600" dirty="0">
                <a:solidFill>
                  <a:schemeClr val="bg1">
                    <a:lumMod val="75000"/>
                  </a:schemeClr>
                </a:solidFill>
              </a:rPr>
            </a:br>
            <a:r>
              <a:rPr lang="en-US" sz="3600" dirty="0">
                <a:solidFill>
                  <a:schemeClr val="bg1">
                    <a:lumMod val="75000"/>
                  </a:schemeClr>
                </a:solidFill>
              </a:rPr>
              <a:t/>
            </a:r>
            <a:br>
              <a:rPr lang="en-US" sz="3600" dirty="0">
                <a:solidFill>
                  <a:schemeClr val="bg1">
                    <a:lumMod val="75000"/>
                  </a:schemeClr>
                </a:solidFill>
              </a:rPr>
            </a:br>
            <a:r>
              <a:rPr lang="en-US" sz="3600" dirty="0">
                <a:solidFill>
                  <a:schemeClr val="bg1">
                    <a:lumMod val="75000"/>
                  </a:schemeClr>
                </a:solidFill>
                <a:latin typeface="Cheltenhm BdItHd BT" panose="02040703050705090403" pitchFamily="18" charset="0"/>
              </a:rPr>
              <a:t>Carl Sagan</a:t>
            </a:r>
          </a:p>
        </p:txBody>
      </p:sp>
    </p:spTree>
    <p:extLst>
      <p:ext uri="{BB962C8B-B14F-4D97-AF65-F5344CB8AC3E}">
        <p14:creationId xmlns:p14="http://schemas.microsoft.com/office/powerpoint/2010/main" val="335600696"/>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Change is sometimes painful</a:t>
            </a:r>
          </a:p>
        </p:txBody>
      </p:sp>
      <p:sp>
        <p:nvSpPr>
          <p:cNvPr id="4" name="Content Placeholder 3"/>
          <p:cNvSpPr>
            <a:spLocks noGrp="1"/>
          </p:cNvSpPr>
          <p:nvPr>
            <p:ph idx="1"/>
          </p:nvPr>
        </p:nvSpPr>
        <p:spPr>
          <a:xfrm>
            <a:off x="2547814" y="1825624"/>
            <a:ext cx="8805985" cy="4917007"/>
          </a:xfrm>
        </p:spPr>
        <p:txBody>
          <a:bodyPr/>
          <a:lstStyle/>
          <a:p>
            <a:r>
              <a:rPr lang="en-US" dirty="0"/>
              <a:t>Confusion</a:t>
            </a:r>
          </a:p>
          <a:p>
            <a:r>
              <a:rPr lang="en-US" dirty="0"/>
              <a:t>Fear</a:t>
            </a:r>
          </a:p>
          <a:p>
            <a:r>
              <a:rPr lang="en-US" dirty="0"/>
              <a:t>Embarrassment </a:t>
            </a:r>
          </a:p>
          <a:p>
            <a:r>
              <a:rPr lang="en-US" dirty="0"/>
              <a:t>Loss</a:t>
            </a:r>
          </a:p>
          <a:p>
            <a:r>
              <a:rPr lang="en-US" dirty="0"/>
              <a:t>Fight or flight</a:t>
            </a:r>
          </a:p>
          <a:p>
            <a:endParaRPr lang="en-US" dirty="0"/>
          </a:p>
        </p:txBody>
      </p:sp>
    </p:spTree>
    <p:extLst>
      <p:ext uri="{BB962C8B-B14F-4D97-AF65-F5344CB8AC3E}">
        <p14:creationId xmlns:p14="http://schemas.microsoft.com/office/powerpoint/2010/main" val="243002272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785" y="365125"/>
            <a:ext cx="11303779" cy="6183782"/>
          </a:xfrm>
        </p:spPr>
        <p:txBody>
          <a:bodyPr>
            <a:noAutofit/>
          </a:bodyPr>
          <a:lstStyle/>
          <a:p>
            <a:pPr lvl="0">
              <a:spcBef>
                <a:spcPts val="0"/>
              </a:spcBef>
            </a:pPr>
            <a:r>
              <a:rPr lang="en-US" dirty="0"/>
              <a:t>Faced with the choice between </a:t>
            </a:r>
            <a:br>
              <a:rPr lang="en-US" dirty="0"/>
            </a:br>
            <a:r>
              <a:rPr lang="en-US" dirty="0"/>
              <a:t>changing one’s mind and proving </a:t>
            </a:r>
            <a:br>
              <a:rPr lang="en-US" dirty="0"/>
            </a:br>
            <a:r>
              <a:rPr lang="en-US" dirty="0"/>
              <a:t>that there is no need to do so, </a:t>
            </a:r>
            <a:br>
              <a:rPr lang="en-US" dirty="0"/>
            </a:br>
            <a:r>
              <a:rPr lang="en-US" dirty="0"/>
              <a:t>almost everyone gets busy on the proof.</a:t>
            </a:r>
            <a:br>
              <a:rPr lang="en-US" dirty="0"/>
            </a:br>
            <a:r>
              <a:rPr lang="en-US" dirty="0"/>
              <a:t/>
            </a:r>
            <a:br>
              <a:rPr lang="en-US" dirty="0"/>
            </a:br>
            <a:r>
              <a:rPr lang="en-US" dirty="0">
                <a:latin typeface="Cheltenhm BdItHd BT" panose="02040703050705090403" pitchFamily="18" charset="0"/>
              </a:rPr>
              <a:t>John Kenneth Galbraith</a:t>
            </a:r>
          </a:p>
        </p:txBody>
      </p:sp>
    </p:spTree>
    <p:extLst>
      <p:ext uri="{BB962C8B-B14F-4D97-AF65-F5344CB8AC3E}">
        <p14:creationId xmlns:p14="http://schemas.microsoft.com/office/powerpoint/2010/main" val="854896216"/>
      </p:ext>
    </p:extLst>
  </p:cSld>
  <p:clrMapOvr>
    <a:masterClrMapping/>
  </p:clrMapOvr>
  <p:transition spd="slow">
    <p:strips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latin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34130</TotalTime>
  <Words>1225</Words>
  <Application>Microsoft Office PowerPoint</Application>
  <PresentationFormat>Custom</PresentationFormat>
  <Paragraphs>334</Paragraphs>
  <Slides>63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Cheltenhm BdItHd BT</vt:lpstr>
      <vt:lpstr>Courier New</vt:lpstr>
      <vt:lpstr>Cheltenhm BdHd BT</vt:lpstr>
      <vt:lpstr>Programma</vt:lpstr>
      <vt:lpstr>Office Theme</vt:lpstr>
      <vt:lpstr>The Power  of the  Paradigm</vt:lpstr>
      <vt:lpstr>Quotations from smarter people.</vt:lpstr>
      <vt:lpstr>Even when the experts all agree,  they may well be mistaken.  Bertrand Russell</vt:lpstr>
      <vt:lpstr>Paradigm  A model of thought</vt:lpstr>
      <vt:lpstr>Paradigm  Conrmation Bias</vt:lpstr>
      <vt:lpstr>In science it often happens that scientists say  You know that’s a really good argument;  my position is mistaken, and then they would actually change their minds and you never hear that old view from them again. They really do it. It doesn’t happen as often as it should, because scientists are human and change is sometimes painful. But it happens every day. I cannot recall the last time something like that happened in politics or religion.  Carl Sagan</vt:lpstr>
      <vt:lpstr>In science it often happens that scientists say  You know that’s a really good argument;  my position is mistaken, and then they would actually change their minds and you never hear that old view from them again. They really do it. It doesn’t happen as often as it should, because scientists are human and change is sometimes painful. But it happens every day. I cannot recall the last time something like that happened in politics or religion.  Carl Sagan</vt:lpstr>
      <vt:lpstr>Change is sometimes painful</vt:lpstr>
      <vt:lpstr>Faced with the choice between  changing one’s mind and proving  that there is no need to do so,  almost everyone gets busy on the proof.  John Kenneth Galbraith</vt:lpstr>
      <vt:lpstr>Paradigms in Programming</vt:lpstr>
      <vt:lpstr>The problem with purity:  The universe is not pure.</vt:lpstr>
      <vt:lpstr>Progress waits not on discovery,  but on consensus.</vt:lpstr>
      <vt:lpstr>A new scientific truth does not triumph  by convincing its opponents and making them see the light, but rather because  its opponents eventually die,  and a new generation grows up  that is familiar with it.   Max Planck</vt:lpstr>
      <vt:lpstr>   Science advances one funeral at a time.    Max Planck</vt:lpstr>
      <vt:lpstr>Defense Against The Paradigm Shift</vt:lpstr>
      <vt:lpstr>More computing sins are committed  in the name of efficiency  (without necessarily achieving it)  than for any other single reason —including blind stupidity.   William A. Wulf</vt:lpstr>
      <vt:lpstr>The new shiny object is  part of the old paradigm.</vt:lpstr>
      <vt:lpstr>It is difficult to distinguish a new  paradigm from a really bad idea.</vt:lpstr>
      <vt:lpstr>• The Old Paradigm • Sequential Programming  • The Next Paradigm • Asynchronous Message Passing</vt:lpstr>
      <vt:lpstr>• The Old Paradigm • Sequential Programming  • The Next Paradigm • Asynchronous Message Passing</vt:lpstr>
      <vt:lpstr>• The Old Paradigm • Sequential Programming  • The Next Paradigm • Immediate Message Passing</vt:lpstr>
      <vt:lpstr>Immediate Message Passing</vt:lpstr>
      <vt:lpstr>Actors   1973</vt:lpstr>
      <vt:lpstr>postMessage</vt:lpstr>
      <vt:lpstr>NodeJS</vt:lpstr>
      <vt:lpstr>Clinging to the Old Paradigm</vt:lpstr>
      <vt:lpstr>A single mechanism provides  Concurrency Communication Security </vt:lpstr>
      <vt:lpstr>Seif Protocol  Parseq</vt:lpstr>
      <vt:lpstr>The Seif Project Rhymes with “safe”</vt:lpstr>
      <vt:lpstr>Seif: A secure, efficient, asynchronous  JSON &amp; blob messaging system</vt:lpstr>
      <vt:lpstr>Seif does not require   DNS HTTP  Certificates Passwords</vt:lpstr>
      <vt:lpstr>Seif provides a module adding  cryptographic services to Node JS </vt:lpstr>
      <vt:lpstr>ECC521 public keys as unique identifiers</vt:lpstr>
      <vt:lpstr>Seif Protocol</vt:lpstr>
      <vt:lpstr>PowerPoint Presentation</vt:lpstr>
      <vt:lpstr>Seif Handshake</vt:lpstr>
      <vt:lpstr>Seif Handshake</vt:lpstr>
      <vt:lpstr>Seif Handshake</vt:lpstr>
      <vt:lpstr>Seif Handshake</vt:lpstr>
      <vt:lpstr>Seif Handshake</vt:lpstr>
      <vt:lpstr>Seif Handshake</vt:lpstr>
      <vt:lpstr>Seif Handshake</vt:lpstr>
      <vt:lpstr>Seif Handshake</vt:lpstr>
      <vt:lpstr>Seif Message Send</vt:lpstr>
      <vt:lpstr>The goal of the Seif Project is to provide safe and effective relationship management on the web.</vt:lpstr>
      <vt:lpstr>Still to do</vt:lpstr>
      <vt:lpstr>The Seif Project     http://www.seif.place/</vt:lpstr>
      <vt:lpstr>The universe is  completely immediate,  fully distributed,  and highly parallel.</vt:lpstr>
      <vt:lpstr>Manage Immediacy</vt:lpstr>
      <vt:lpstr>parseq </vt:lpstr>
      <vt:lpstr>Five functions</vt:lpstr>
      <vt:lpstr>parseq.sequence</vt:lpstr>
      <vt:lpstr>parseq.parallel</vt:lpstr>
      <vt:lpstr>parseq.parallel</vt:lpstr>
      <vt:lpstr>parseq.race</vt:lpstr>
      <vt:lpstr>parseq.fallback</vt:lpstr>
      <vt:lpstr>Cancellation</vt:lpstr>
      <vt:lpstr>Throttling</vt:lpstr>
      <vt:lpstr>PowerPoint Presentation</vt:lpstr>
      <vt:lpstr>https://github.com/douglascrockford/parseq</vt:lpstr>
      <vt:lpstr>• The Next Paradigm • Immediate Message Passing</vt:lpstr>
      <vt:lpstr>All truth passes through three stages.  First, it is ridiculed.  Second, it is violently opposed.  Third, it is accepted as being self-evident.   Arthur Schopenhauer </vt:lpstr>
      <vt:lpstr>It ought to be remembered that there is nothing more difficult to take in hand, more perilous to conduct, or more uncertain in its success, than to take the lead in the introduction of a new order of things. Because the innovator has for enemies all those who have done well under the old conditions, and lukewarm defenders in those who may do well under the new. This coolness arises partly from fear of the opponents, who have the laws on their side, and partly from the incredulity of men, who do not readily believe in new things until they have had a long experience of them.   Niccolò Machiavelli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Paradigm</dc:title>
  <dc:creator>Douglas Crockford</dc:creator>
  <cp:lastModifiedBy>Douglas Crockford</cp:lastModifiedBy>
  <cp:revision>340</cp:revision>
  <dcterms:created xsi:type="dcterms:W3CDTF">2015-03-17T18:14:33Z</dcterms:created>
  <dcterms:modified xsi:type="dcterms:W3CDTF">2018-12-10T18:59:41Z</dcterms:modified>
</cp:coreProperties>
</file>