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notesMasterIdLst>
    <p:notesMasterId r:id="rId64"/>
  </p:notesMasterIdLst>
  <p:sldIdLst>
    <p:sldId id="256" r:id="rId2"/>
    <p:sldId id="433" r:id="rId3"/>
    <p:sldId id="351" r:id="rId4"/>
    <p:sldId id="381" r:id="rId5"/>
    <p:sldId id="372" r:id="rId6"/>
    <p:sldId id="353" r:id="rId7"/>
    <p:sldId id="382" r:id="rId8"/>
    <p:sldId id="390" r:id="rId9"/>
    <p:sldId id="391" r:id="rId10"/>
    <p:sldId id="392" r:id="rId11"/>
    <p:sldId id="383" r:id="rId12"/>
    <p:sldId id="352" r:id="rId13"/>
    <p:sldId id="421" r:id="rId14"/>
    <p:sldId id="355" r:id="rId15"/>
    <p:sldId id="356" r:id="rId16"/>
    <p:sldId id="359" r:id="rId17"/>
    <p:sldId id="361" r:id="rId18"/>
    <p:sldId id="367" r:id="rId19"/>
    <p:sldId id="424" r:id="rId20"/>
    <p:sldId id="418" r:id="rId21"/>
    <p:sldId id="360" r:id="rId22"/>
    <p:sldId id="396" r:id="rId23"/>
    <p:sldId id="427" r:id="rId24"/>
    <p:sldId id="362" r:id="rId25"/>
    <p:sldId id="363" r:id="rId26"/>
    <p:sldId id="365" r:id="rId27"/>
    <p:sldId id="384" r:id="rId28"/>
    <p:sldId id="371" r:id="rId29"/>
    <p:sldId id="385" r:id="rId30"/>
    <p:sldId id="399" r:id="rId31"/>
    <p:sldId id="386" r:id="rId32"/>
    <p:sldId id="375" r:id="rId33"/>
    <p:sldId id="374" r:id="rId34"/>
    <p:sldId id="387" r:id="rId35"/>
    <p:sldId id="376" r:id="rId36"/>
    <p:sldId id="377" r:id="rId37"/>
    <p:sldId id="397" r:id="rId38"/>
    <p:sldId id="430" r:id="rId39"/>
    <p:sldId id="415" r:id="rId40"/>
    <p:sldId id="395" r:id="rId41"/>
    <p:sldId id="400" r:id="rId42"/>
    <p:sldId id="401" r:id="rId43"/>
    <p:sldId id="398" r:id="rId44"/>
    <p:sldId id="404" r:id="rId45"/>
    <p:sldId id="405" r:id="rId46"/>
    <p:sldId id="403" r:id="rId47"/>
    <p:sldId id="414" r:id="rId48"/>
    <p:sldId id="394" r:id="rId49"/>
    <p:sldId id="402" r:id="rId50"/>
    <p:sldId id="406" r:id="rId51"/>
    <p:sldId id="417" r:id="rId52"/>
    <p:sldId id="416" r:id="rId53"/>
    <p:sldId id="431" r:id="rId54"/>
    <p:sldId id="410" r:id="rId55"/>
    <p:sldId id="409" r:id="rId56"/>
    <p:sldId id="432" r:id="rId57"/>
    <p:sldId id="411" r:id="rId58"/>
    <p:sldId id="423" r:id="rId59"/>
    <p:sldId id="428" r:id="rId60"/>
    <p:sldId id="419" r:id="rId61"/>
    <p:sldId id="429" r:id="rId62"/>
    <p:sldId id="420" r:id="rId63"/>
  </p:sldIdLst>
  <p:sldSz cx="9144000" cy="6858000" type="screen4x3"/>
  <p:notesSz cx="6858000" cy="9144000"/>
  <p:embeddedFontLst>
    <p:embeddedFont>
      <p:font typeface="Cheltenhm BdHd BT" panose="02040703050705020403" pitchFamily="18" charset="0"/>
      <p:regular r:id="rId65"/>
    </p:embeddedFont>
    <p:embeddedFont>
      <p:font typeface="Cheltenhm BdItHd BT" panose="02040703050705090403" pitchFamily="18" charset="0"/>
      <p:regular r:id="rId66"/>
    </p:embeddedFont>
  </p:embeddedFont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CDCD"/>
    <a:srgbClr val="66CCFF"/>
    <a:srgbClr val="CCFFCC"/>
    <a:srgbClr val="FF99CC"/>
    <a:srgbClr val="FFFFCC"/>
    <a:srgbClr val="AC0000"/>
    <a:srgbClr val="000099"/>
    <a:srgbClr val="FF4747"/>
    <a:srgbClr val="003E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5" autoAdjust="0"/>
    <p:restoredTop sz="94667" autoAdjust="0"/>
  </p:normalViewPr>
  <p:slideViewPr>
    <p:cSldViewPr snapToGrid="0">
      <p:cViewPr varScale="1">
        <p:scale>
          <a:sx n="116" d="100"/>
          <a:sy n="116" d="100"/>
        </p:scale>
        <p:origin x="146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0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21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05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51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5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5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05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30C4A4F-4FDB-4476-8E43-8AFADDAA76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4971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AB136B-B51C-4606-BC97-461A2294DF89}" type="slidenum">
              <a:rPr lang="en-US"/>
              <a:pPr/>
              <a:t>1</a:t>
            </a:fld>
            <a:endParaRPr lang="en-US"/>
          </a:p>
        </p:txBody>
      </p:sp>
      <p:sp>
        <p:nvSpPr>
          <p:cNvPr id="306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819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85455ED-7CA6-4D15-8064-E7192D448F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97EE68D-7FB9-43B5-A2C1-A8904FF4B4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4309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430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5B3A57D-C169-4004-89F3-F816B1E40C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E64E31F-C093-4FDF-8B35-CB4205B094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61A5A72-037A-45AD-B641-C786996876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4B9DA86-9468-47B7-9FEA-2D01774029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C10FC52-3B80-4438-A1AD-1E53E037F4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F965277-4CF5-43AC-9F49-043F646C5D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41916A9-5D63-41C8-A2FE-81B8D443A4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FE4C61E-F407-4D54-A67B-3A350C103B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A6B93FD-725B-4AF8-AA40-9F30A1CFDB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100000">
              <a:srgbClr val="000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53DD7551-992F-46A6-9F54-0F3B581DB19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heltenhm BdHd BT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heltenhm BdHd BT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heltenhm BdHd BT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heltenhm BdHd BT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heltenhm BdHd BT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heltenhm BdHd BT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heltenhm BdHd BT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heltenhm BdHd BT" pitchFamily="18" charset="0"/>
        </a:defRPr>
      </a:lvl9pPr>
    </p:titleStyle>
    <p:bodyStyle>
      <a:lvl1pPr marL="342900" indent="-342900" algn="l" rtl="0" fontAlgn="base">
        <a:spcBef>
          <a:spcPct val="30000"/>
        </a:spcBef>
        <a:spcAft>
          <a:spcPct val="2000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30000"/>
        </a:spcBef>
        <a:spcAft>
          <a:spcPct val="20000"/>
        </a:spcAft>
        <a:buChar char=" "/>
        <a:defRPr sz="28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30000"/>
        </a:spcBef>
        <a:spcAft>
          <a:spcPct val="20000"/>
        </a:spcAft>
        <a:buChar char=" "/>
        <a:defRPr sz="28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30000"/>
        </a:spcBef>
        <a:spcAft>
          <a:spcPct val="20000"/>
        </a:spcAft>
        <a:buChar char=" "/>
        <a:defRPr sz="28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30000"/>
        </a:spcBef>
        <a:spcAft>
          <a:spcPct val="20000"/>
        </a:spcAft>
        <a:buChar char=" "/>
        <a:defRPr sz="28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30000"/>
        </a:spcBef>
        <a:spcAft>
          <a:spcPct val="20000"/>
        </a:spcAft>
        <a:buChar char=" "/>
        <a:defRPr sz="28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30000"/>
        </a:spcBef>
        <a:spcAft>
          <a:spcPct val="20000"/>
        </a:spcAft>
        <a:buChar char=" "/>
        <a:defRPr sz="28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30000"/>
        </a:spcBef>
        <a:spcAft>
          <a:spcPct val="20000"/>
        </a:spcAft>
        <a:buChar char=" "/>
        <a:defRPr sz="28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30000"/>
        </a:spcBef>
        <a:spcAft>
          <a:spcPct val="20000"/>
        </a:spcAft>
        <a:buChar char=" "/>
        <a:defRPr sz="28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1" name="Rectangle 73"/>
          <p:cNvSpPr>
            <a:spLocks noGrp="1" noChangeArrowheads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 anchor="t"/>
          <a:lstStyle/>
          <a:p>
            <a:r>
              <a:rPr lang="en-US" sz="8000" dirty="0" smtClean="0"/>
              <a:t>Monads &amp; Gonads</a:t>
            </a:r>
            <a:endParaRPr lang="en-US" sz="8000" dirty="0"/>
          </a:p>
        </p:txBody>
      </p:sp>
      <p:sp>
        <p:nvSpPr>
          <p:cNvPr id="2122" name="Rectangle 74"/>
          <p:cNvSpPr>
            <a:spLocks noGrp="1" noChangeArrowheads="1"/>
          </p:cNvSpPr>
          <p:nvPr>
            <p:ph type="subTitle" idx="1"/>
          </p:nvPr>
        </p:nvSpPr>
        <p:spPr/>
        <p:txBody>
          <a:bodyPr anchor="b"/>
          <a:lstStyle/>
          <a:p>
            <a:r>
              <a:rPr lang="en-US" dirty="0" smtClean="0"/>
              <a:t>Douglas </a:t>
            </a:r>
            <a:r>
              <a:rPr lang="en-US" dirty="0" err="1" smtClean="0"/>
              <a:t>Crockford</a:t>
            </a:r>
            <a:endParaRPr lang="en-US" dirty="0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 the real world, </a:t>
            </a:r>
            <a:br>
              <a:rPr lang="en-US" dirty="0" smtClean="0"/>
            </a:br>
            <a:r>
              <a:rPr lang="en-US" dirty="0" smtClean="0"/>
              <a:t>everything changes.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 anchor="b"/>
          <a:lstStyle/>
          <a:p>
            <a:r>
              <a:rPr lang="en-US" dirty="0" smtClean="0"/>
              <a:t>Immutability makes it hard to interact with the world.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981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Monads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loophole in the </a:t>
            </a:r>
            <a:br>
              <a:rPr lang="en-US" dirty="0" smtClean="0"/>
            </a:br>
            <a:r>
              <a:rPr lang="en-US" dirty="0" smtClean="0"/>
              <a:t>function contract.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6595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b"/>
          <a:lstStyle/>
          <a:p>
            <a:r>
              <a:rPr lang="en-US" dirty="0" smtClean="0"/>
              <a:t>In order to understand monads, you need to first learn Haskell and Category Theory.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38260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b"/>
          <a:lstStyle/>
          <a:p>
            <a:r>
              <a:rPr lang="en-US" dirty="0" smtClean="0"/>
              <a:t>In order to understand monads, you need to first learn Haskell and Category Theory.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b"/>
          <a:lstStyle/>
          <a:p>
            <a:r>
              <a:rPr lang="en-US" dirty="0" smtClean="0"/>
              <a:t>In order to understand burritos, you must first learn Spanish.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80104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i="1" dirty="0"/>
              <a:t>(M t</a:t>
            </a:r>
            <a:r>
              <a:rPr lang="pl-PL" i="1" dirty="0" smtClean="0"/>
              <a:t>)</a:t>
            </a:r>
            <a:r>
              <a:rPr lang="en-US" i="1" dirty="0" smtClean="0"/>
              <a:t> </a:t>
            </a:r>
            <a:r>
              <a:rPr lang="pl-PL" i="1" dirty="0" smtClean="0"/>
              <a:t>→</a:t>
            </a:r>
            <a:r>
              <a:rPr lang="en-US" i="1" dirty="0" smtClean="0"/>
              <a:t> </a:t>
            </a:r>
            <a:r>
              <a:rPr lang="pl-PL" i="1" dirty="0" smtClean="0"/>
              <a:t>(t</a:t>
            </a:r>
            <a:r>
              <a:rPr lang="en-US" i="1" dirty="0" smtClean="0"/>
              <a:t> </a:t>
            </a:r>
            <a:r>
              <a:rPr lang="pl-PL" i="1" dirty="0" smtClean="0"/>
              <a:t>→</a:t>
            </a:r>
            <a:r>
              <a:rPr lang="en-US" i="1" dirty="0" smtClean="0"/>
              <a:t> </a:t>
            </a:r>
            <a:r>
              <a:rPr lang="pl-PL" i="1" dirty="0" smtClean="0"/>
              <a:t>M</a:t>
            </a:r>
            <a:r>
              <a:rPr lang="pl-PL" i="1" dirty="0"/>
              <a:t> u</a:t>
            </a:r>
            <a:r>
              <a:rPr lang="pl-PL" i="1" dirty="0" smtClean="0"/>
              <a:t>)</a:t>
            </a:r>
            <a:r>
              <a:rPr lang="en-US" i="1" dirty="0" smtClean="0"/>
              <a:t> </a:t>
            </a:r>
            <a:r>
              <a:rPr lang="pl-PL" i="1" dirty="0" smtClean="0"/>
              <a:t>→</a:t>
            </a:r>
            <a:r>
              <a:rPr lang="en-US" i="1" dirty="0" smtClean="0"/>
              <a:t> </a:t>
            </a:r>
            <a:r>
              <a:rPr lang="pl-PL" i="1" dirty="0" smtClean="0"/>
              <a:t>(</a:t>
            </a:r>
            <a:r>
              <a:rPr lang="pl-PL" i="1" dirty="0"/>
              <a:t>M u)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Not tonight, Josephine.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08797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…you must first learn JavaScript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10540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function</a:t>
            </a:r>
            <a:r>
              <a:rPr lang="en-US" sz="3000" b="1" dirty="0" smtClean="0">
                <a:latin typeface="Courier New" pitchFamily="49" charset="0"/>
                <a:cs typeface="Courier New" pitchFamily="49" charset="0"/>
              </a:rPr>
              <a:t> unit</a:t>
            </a:r>
            <a:r>
              <a:rPr lang="en-US" sz="3000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000" dirty="0" smtClean="0">
                <a:solidFill>
                  <a:srgbClr val="CCFFCC"/>
                </a:solidFill>
                <a:latin typeface="Cheltenhm BdItHd BT" pitchFamily="18" charset="0"/>
                <a:cs typeface="Courier New" pitchFamily="49" charset="0"/>
              </a:rPr>
              <a:t>value</a:t>
            </a:r>
            <a:r>
              <a:rPr lang="en-US" sz="3000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3000" dirty="0" smtClean="0"/>
              <a:t>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3000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function</a:t>
            </a:r>
            <a:r>
              <a:rPr lang="en-US" sz="3000" b="1" dirty="0" smtClean="0">
                <a:latin typeface="Courier New" pitchFamily="49" charset="0"/>
                <a:cs typeface="Courier New" pitchFamily="49" charset="0"/>
              </a:rPr>
              <a:t> bind</a:t>
            </a:r>
            <a:r>
              <a:rPr lang="en-US" sz="3000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000" dirty="0" smtClean="0">
                <a:solidFill>
                  <a:srgbClr val="CCFFCC"/>
                </a:solidFill>
                <a:latin typeface="Cheltenhm BdItHd BT" pitchFamily="18" charset="0"/>
                <a:cs typeface="Courier New" pitchFamily="49" charset="0"/>
              </a:rPr>
              <a:t>monad</a:t>
            </a:r>
            <a:r>
              <a:rPr lang="en-US" sz="3000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3000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function (</a:t>
            </a:r>
            <a:r>
              <a:rPr lang="en-US" sz="3000" dirty="0">
                <a:solidFill>
                  <a:srgbClr val="FFFF99"/>
                </a:solidFill>
                <a:latin typeface="Cheltenhm BdItHd BT" pitchFamily="18" charset="0"/>
                <a:cs typeface="Courier New" pitchFamily="49" charset="0"/>
              </a:rPr>
              <a:t>value</a:t>
            </a:r>
            <a:r>
              <a:rPr lang="en-US" sz="3000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3000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30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 smtClean="0"/>
              <a:t>All three functions return a </a:t>
            </a:r>
            <a:r>
              <a:rPr lang="en-US" sz="3000" dirty="0">
                <a:latin typeface="Cheltenhm BdItHd BT" pitchFamily="18" charset="0"/>
                <a:cs typeface="Courier New" pitchFamily="49" charset="0"/>
              </a:rPr>
              <a:t>monad</a:t>
            </a:r>
            <a:r>
              <a:rPr lang="en-US" sz="3000" dirty="0" smtClean="0"/>
              <a:t>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19204421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Axioms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bind(unit(</a:t>
            </a:r>
            <a:r>
              <a:rPr lang="en-US" dirty="0" smtClean="0">
                <a:latin typeface="Cheltenhm BdItHd BT" pitchFamily="18" charset="0"/>
                <a:cs typeface="Courier New" pitchFamily="49" charset="0"/>
              </a:rPr>
              <a:t>value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), </a:t>
            </a:r>
            <a:r>
              <a:rPr lang="en-US" dirty="0" smtClean="0">
                <a:latin typeface="Cheltenhm BdItHd BT" pitchFamily="18" charset="0"/>
                <a:cs typeface="Courier New" pitchFamily="49" charset="0"/>
              </a:rPr>
              <a:t>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==== </a:t>
            </a:r>
            <a:r>
              <a:rPr lang="en-US" dirty="0" smtClean="0">
                <a:latin typeface="Cheltenhm BdItHd BT" pitchFamily="18" charset="0"/>
                <a:cs typeface="Courier New" pitchFamily="49" charset="0"/>
              </a:rPr>
              <a:t>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>
                <a:latin typeface="Cheltenhm BdItHd BT" pitchFamily="18" charset="0"/>
                <a:cs typeface="Courier New" pitchFamily="49" charset="0"/>
              </a:rPr>
              <a:t>value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bind(</a:t>
            </a:r>
            <a:r>
              <a:rPr lang="en-US" dirty="0" smtClean="0">
                <a:latin typeface="Cheltenhm BdItHd BT" pitchFamily="18" charset="0"/>
                <a:cs typeface="Courier New" pitchFamily="49" charset="0"/>
              </a:rPr>
              <a:t>monad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unit) ==== </a:t>
            </a:r>
            <a:r>
              <a:rPr lang="en-US" dirty="0">
                <a:latin typeface="Cheltenhm BdItHd BT" pitchFamily="18" charset="0"/>
                <a:cs typeface="Courier New" pitchFamily="49" charset="0"/>
              </a:rPr>
              <a:t>monad</a:t>
            </a:r>
            <a:endParaRPr lang="en-US" dirty="0" smtClean="0">
              <a:latin typeface="Cheltenhm BdItHd BT" pitchFamily="18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bind(bind(</a:t>
            </a:r>
            <a:r>
              <a:rPr lang="en-US" dirty="0">
                <a:latin typeface="Cheltenhm BdItHd BT" pitchFamily="18" charset="0"/>
                <a:cs typeface="Courier New" pitchFamily="49" charset="0"/>
              </a:rPr>
              <a:t>monad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>
                <a:latin typeface="Cheltenhm BdItHd BT" pitchFamily="18" charset="0"/>
                <a:cs typeface="Courier New" pitchFamily="49" charset="0"/>
              </a:rPr>
              <a:t>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), </a:t>
            </a:r>
            <a:r>
              <a:rPr lang="en-US" dirty="0" smtClean="0">
                <a:latin typeface="Cheltenhm BdItHd BT" pitchFamily="18" charset="0"/>
                <a:cs typeface="Courier New" pitchFamily="49" charset="0"/>
              </a:rPr>
              <a:t>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====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bind(</a:t>
            </a:r>
            <a:r>
              <a:rPr lang="en-US" dirty="0">
                <a:latin typeface="Cheltenhm BdItHd BT" pitchFamily="18" charset="0"/>
                <a:cs typeface="Courier New" pitchFamily="49" charset="0"/>
              </a:rPr>
              <a:t>monad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function (</a:t>
            </a:r>
            <a:r>
              <a:rPr lang="en-US" dirty="0">
                <a:solidFill>
                  <a:srgbClr val="CCFFCC"/>
                </a:solidFill>
                <a:latin typeface="Cheltenhm BdItHd BT" pitchFamily="18" charset="0"/>
                <a:cs typeface="Courier New" pitchFamily="49" charset="0"/>
              </a:rPr>
              <a:t>value</a:t>
            </a:r>
            <a:r>
              <a:rPr lang="en-US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   return bind(</a:t>
            </a:r>
            <a:r>
              <a:rPr lang="en-US" dirty="0" smtClean="0">
                <a:latin typeface="Cheltenhm BdItHd BT" pitchFamily="18" charset="0"/>
                <a:cs typeface="Courier New" pitchFamily="49" charset="0"/>
              </a:rPr>
              <a:t>f</a:t>
            </a:r>
            <a:r>
              <a:rPr lang="en-US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>
                <a:solidFill>
                  <a:srgbClr val="CCFFCC"/>
                </a:solidFill>
                <a:latin typeface="Cheltenhm BdItHd BT" pitchFamily="18" charset="0"/>
                <a:cs typeface="Courier New" pitchFamily="49" charset="0"/>
              </a:rPr>
              <a:t>value</a:t>
            </a:r>
            <a:r>
              <a:rPr lang="en-US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),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heltenhm BdItHd BT" pitchFamily="18" charset="0"/>
                <a:cs typeface="Courier New" pitchFamily="49" charset="0"/>
              </a:rPr>
              <a:t>g</a:t>
            </a:r>
            <a:r>
              <a:rPr lang="en-US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}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148949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 anchor="b"/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bind(</a:t>
            </a:r>
            <a:r>
              <a:rPr lang="en-US" dirty="0" smtClean="0">
                <a:latin typeface="Cheltenhm BdItHd BT" pitchFamily="18" charset="0"/>
                <a:cs typeface="Courier New" pitchFamily="49" charset="0"/>
              </a:rPr>
              <a:t>monad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heltenhm BdItHd BT" pitchFamily="18" charset="0"/>
                <a:cs typeface="Courier New" pitchFamily="49" charset="0"/>
              </a:rPr>
              <a:t>func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b="1" dirty="0">
                <a:latin typeface="Courier New" pitchFamily="49" charset="0"/>
                <a:cs typeface="Courier New" pitchFamily="49" charset="0"/>
              </a:rPr>
            </a:br>
            <a:r>
              <a:rPr lang="en-US" dirty="0" err="1" smtClean="0">
                <a:latin typeface="Cheltenhm BdItHd BT" pitchFamily="18" charset="0"/>
                <a:cs typeface="Courier New" pitchFamily="49" charset="0"/>
              </a:rPr>
              <a:t>monad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.bind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heltenhm BdItHd BT" pitchFamily="18" charset="0"/>
                <a:cs typeface="Courier New" pitchFamily="49" charset="0"/>
              </a:rPr>
              <a:t>func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 anchor="b"/>
          <a:lstStyle/>
          <a:p>
            <a:r>
              <a:rPr lang="en-US" dirty="0" smtClean="0"/>
              <a:t>The OO transform.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82022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708" y="123568"/>
            <a:ext cx="8847438" cy="6582032"/>
          </a:xfrm>
        </p:spPr>
        <p:txBody>
          <a:bodyPr anchor="ctr"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MONAD</a:t>
            </a:r>
            <a:r>
              <a:rPr lang="en-US" sz="2800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2800" b="1" dirty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800" b="1" dirty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800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sz="2800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unit(value)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800" b="1" dirty="0" err="1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800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monad =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800" b="1" dirty="0" err="1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.create</a:t>
            </a:r>
            <a:r>
              <a:rPr lang="en-US" sz="2800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(null);</a:t>
            </a:r>
            <a:endParaRPr lang="en-US" sz="2800" b="1" dirty="0">
              <a:solidFill>
                <a:srgbClr val="FFFF99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800" b="1" dirty="0" err="1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monad.bind</a:t>
            </a:r>
            <a:r>
              <a:rPr lang="en-US" sz="2800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8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function (</a:t>
            </a:r>
            <a:r>
              <a:rPr lang="en-US" sz="2800" b="1" dirty="0" err="1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func</a:t>
            </a:r>
            <a:r>
              <a:rPr lang="en-US" sz="28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800" b="1" dirty="0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            return </a:t>
            </a:r>
            <a:r>
              <a:rPr lang="en-US" sz="2800" b="1" dirty="0" err="1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func</a:t>
            </a:r>
            <a:r>
              <a:rPr lang="en-US" sz="2800" b="1" dirty="0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sz="2800" b="1" dirty="0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sz="2800" b="1" dirty="0">
              <a:solidFill>
                <a:srgbClr val="66CCFF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        }</a:t>
            </a:r>
            <a:r>
              <a:rPr lang="en-US" sz="2800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       return monad;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800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2800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sz="2800" b="1" dirty="0">
              <a:solidFill>
                <a:srgbClr val="CCFFCC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eltenhm BdHd BT" pitchFamily="18" charset="0"/>
                <a:cs typeface="Courier New" pitchFamily="49" charset="0"/>
              </a:rPr>
              <a:t>Co</a:t>
            </a:r>
            <a:r>
              <a:rPr lang="en-US" sz="2800" dirty="0" smtClean="0">
                <a:solidFill>
                  <a:srgbClr val="CCFFCC"/>
                </a:solidFill>
                <a:latin typeface="Cheltenhm BdHd BT" pitchFamily="18" charset="0"/>
                <a:cs typeface="Courier New" pitchFamily="49" charset="0"/>
              </a:rPr>
              <a:t>nt</a:t>
            </a:r>
            <a:r>
              <a:rPr lang="en-US" sz="2800" dirty="0" smtClean="0">
                <a:solidFill>
                  <a:srgbClr val="FFFF99"/>
                </a:solidFill>
                <a:latin typeface="Cheltenhm BdHd BT" pitchFamily="18" charset="0"/>
                <a:cs typeface="Courier New" pitchFamily="49" charset="0"/>
              </a:rPr>
              <a:t>ex</a:t>
            </a:r>
            <a:r>
              <a:rPr lang="en-US" sz="2800" dirty="0" smtClean="0">
                <a:solidFill>
                  <a:srgbClr val="66CCFF"/>
                </a:solidFill>
                <a:latin typeface="Cheltenhm BdHd BT" pitchFamily="18" charset="0"/>
                <a:cs typeface="Courier New" pitchFamily="49" charset="0"/>
              </a:rPr>
              <a:t>t Co</a:t>
            </a:r>
            <a:r>
              <a:rPr lang="en-US" sz="2800" dirty="0" smtClean="0">
                <a:solidFill>
                  <a:srgbClr val="FFFF99"/>
                </a:solidFill>
                <a:latin typeface="Cheltenhm BdHd BT" pitchFamily="18" charset="0"/>
                <a:cs typeface="Courier New" pitchFamily="49" charset="0"/>
              </a:rPr>
              <a:t>lo</a:t>
            </a:r>
            <a:r>
              <a:rPr lang="en-US" sz="2800" dirty="0" smtClean="0">
                <a:solidFill>
                  <a:srgbClr val="CCFFCC"/>
                </a:solidFill>
                <a:latin typeface="Cheltenhm BdHd BT" pitchFamily="18" charset="0"/>
                <a:cs typeface="Courier New" pitchFamily="49" charset="0"/>
              </a:rPr>
              <a:t>ri</a:t>
            </a:r>
            <a:r>
              <a:rPr lang="en-US" sz="2800" dirty="0" smtClean="0">
                <a:latin typeface="Cheltenhm BdHd BT" pitchFamily="18" charset="0"/>
                <a:cs typeface="Courier New" pitchFamily="49" charset="0"/>
              </a:rPr>
              <a:t>ng</a:t>
            </a:r>
            <a:endParaRPr lang="en-US" sz="2800" dirty="0">
              <a:latin typeface="Cheltenhm BdHd BT" pitchFamily="18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29246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708" y="123568"/>
            <a:ext cx="8847438" cy="6582032"/>
          </a:xfrm>
        </p:spPr>
        <p:txBody>
          <a:bodyPr anchor="ctr"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MONAD</a:t>
            </a:r>
            <a:r>
              <a:rPr lang="en-US" sz="2800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2800" b="1" dirty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800" b="1" dirty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800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sz="2800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unit(value)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800" b="1" dirty="0" err="1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800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monad =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800" b="1" dirty="0" err="1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.create</a:t>
            </a:r>
            <a:r>
              <a:rPr lang="en-US" sz="2800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(null);</a:t>
            </a:r>
            <a:endParaRPr lang="en-US" sz="2800" b="1" dirty="0">
              <a:solidFill>
                <a:srgbClr val="FFFF99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800" b="1" dirty="0" err="1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monad.bind</a:t>
            </a:r>
            <a:r>
              <a:rPr lang="en-US" sz="2800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8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function (</a:t>
            </a:r>
            <a:r>
              <a:rPr lang="en-US" sz="2800" b="1" dirty="0" err="1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func</a:t>
            </a:r>
            <a:r>
              <a:rPr lang="en-US" sz="28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800" b="1" dirty="0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            return </a:t>
            </a:r>
            <a:r>
              <a:rPr lang="en-US" sz="2800" b="1" dirty="0" err="1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func</a:t>
            </a:r>
            <a:r>
              <a:rPr lang="en-US" sz="2800" b="1" dirty="0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sz="2800" b="1" dirty="0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sz="2800" b="1" dirty="0">
              <a:solidFill>
                <a:srgbClr val="66CCFF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        }</a:t>
            </a:r>
            <a:r>
              <a:rPr lang="en-US" sz="2800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       return monad;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800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2800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sz="2800" b="1" dirty="0">
              <a:solidFill>
                <a:srgbClr val="CCFFCC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err="1" smtClean="0">
                <a:latin typeface="Cheltenhm BdHd BT" pitchFamily="18" charset="0"/>
                <a:cs typeface="Courier New" pitchFamily="49" charset="0"/>
              </a:rPr>
              <a:t>Macroid</a:t>
            </a:r>
            <a:endParaRPr lang="en-US" sz="2800" dirty="0">
              <a:latin typeface="Cheltenhm BdHd BT" pitchFamily="18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28063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Monads</a:t>
            </a:r>
          </a:p>
          <a:p>
            <a:r>
              <a:rPr lang="en-US" dirty="0" smtClean="0"/>
              <a:t>Managing </a:t>
            </a:r>
            <a:r>
              <a:rPr lang="en-US" dirty="0" err="1" smtClean="0"/>
              <a:t>Asynchronicity</a:t>
            </a:r>
            <a:endParaRPr lang="en-US" dirty="0" smtClean="0"/>
          </a:p>
          <a:p>
            <a:r>
              <a:rPr lang="en-US" dirty="0" err="1" smtClean="0"/>
              <a:t>Syntaxation</a:t>
            </a:r>
            <a:endParaRPr lang="en-US" dirty="0" smtClean="0"/>
          </a:p>
          <a:p>
            <a:r>
              <a:rPr lang="en-US" dirty="0" smtClean="0"/>
              <a:t>Principles of Security</a:t>
            </a:r>
          </a:p>
          <a:p>
            <a:r>
              <a:rPr lang="en-US" dirty="0" smtClean="0"/>
              <a:t>Go To There and Back Again</a:t>
            </a:r>
          </a:p>
          <a:p>
            <a:r>
              <a:rPr lang="en-US" dirty="0" smtClean="0"/>
              <a:t>Quality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98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708" y="123568"/>
            <a:ext cx="8847438" cy="6582032"/>
          </a:xfrm>
        </p:spPr>
        <p:txBody>
          <a:bodyPr anchor="ctr"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MONAD</a:t>
            </a:r>
            <a:r>
              <a:rPr lang="en-US" sz="2800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2800" b="1" dirty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800" b="1" dirty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800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sz="2800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unit(value)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800" b="1" dirty="0" err="1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800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monad =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800" b="1" dirty="0" err="1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.create</a:t>
            </a:r>
            <a:r>
              <a:rPr lang="en-US" sz="2800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(null);</a:t>
            </a:r>
            <a:endParaRPr lang="en-US" sz="2800" b="1" dirty="0">
              <a:solidFill>
                <a:srgbClr val="FFFF99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800" b="1" dirty="0" err="1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monad.bind</a:t>
            </a:r>
            <a:r>
              <a:rPr lang="en-US" sz="2800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8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function (</a:t>
            </a:r>
            <a:r>
              <a:rPr lang="en-US" sz="2800" b="1" dirty="0" err="1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func</a:t>
            </a:r>
            <a:r>
              <a:rPr lang="en-US" sz="28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800" b="1" dirty="0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            return </a:t>
            </a:r>
            <a:r>
              <a:rPr lang="en-US" sz="2800" b="1" dirty="0" err="1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func</a:t>
            </a:r>
            <a:r>
              <a:rPr lang="en-US" sz="2800" b="1" dirty="0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sz="2800" b="1" dirty="0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sz="2800" b="1" dirty="0">
              <a:solidFill>
                <a:srgbClr val="66CCFF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        }</a:t>
            </a:r>
            <a:r>
              <a:rPr lang="en-US" sz="2800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       return monad;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800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2800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sz="2800" b="1" dirty="0">
              <a:solidFill>
                <a:srgbClr val="CCFFCC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CCFFCC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identity = MONAD();</a:t>
            </a: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monad =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identity("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Hello world.");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monad.bind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(alert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8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873483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Axioms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unit(</a:t>
            </a:r>
            <a:r>
              <a:rPr lang="en-US" dirty="0" smtClean="0">
                <a:latin typeface="Cheltenhm BdItHd BT" pitchFamily="18" charset="0"/>
                <a:cs typeface="Courier New" pitchFamily="49" charset="0"/>
              </a:rPr>
              <a:t>value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).bind(</a:t>
            </a:r>
            <a:r>
              <a:rPr lang="en-US" dirty="0" smtClean="0">
                <a:latin typeface="Cheltenhm BdItHd BT" pitchFamily="18" charset="0"/>
                <a:cs typeface="Courier New" pitchFamily="49" charset="0"/>
              </a:rPr>
              <a:t>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==== </a:t>
            </a:r>
            <a:r>
              <a:rPr lang="en-US" dirty="0" smtClean="0">
                <a:latin typeface="Cheltenhm BdItHd BT" pitchFamily="18" charset="0"/>
                <a:cs typeface="Courier New" pitchFamily="49" charset="0"/>
              </a:rPr>
              <a:t>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>
                <a:latin typeface="Cheltenhm BdItHd BT" pitchFamily="18" charset="0"/>
                <a:cs typeface="Courier New" pitchFamily="49" charset="0"/>
              </a:rPr>
              <a:t>value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>
                <a:latin typeface="Cheltenhm BdItHd BT" pitchFamily="18" charset="0"/>
                <a:cs typeface="Courier New" pitchFamily="49" charset="0"/>
              </a:rPr>
              <a:t>monad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.bind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(unit) ==== </a:t>
            </a:r>
            <a:r>
              <a:rPr lang="en-US" dirty="0">
                <a:latin typeface="Cheltenhm BdItHd BT" pitchFamily="18" charset="0"/>
                <a:cs typeface="Courier New" pitchFamily="49" charset="0"/>
              </a:rPr>
              <a:t>monad</a:t>
            </a:r>
            <a:endParaRPr lang="en-US" dirty="0" smtClean="0">
              <a:latin typeface="Cheltenhm BdItHd BT" pitchFamily="18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>
                <a:latin typeface="Cheltenhm BdItHd BT" pitchFamily="18" charset="0"/>
                <a:cs typeface="Courier New" pitchFamily="49" charset="0"/>
              </a:rPr>
              <a:t>monad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.bind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smtClean="0">
                <a:latin typeface="Cheltenhm BdItHd BT" pitchFamily="18" charset="0"/>
                <a:cs typeface="Courier New" pitchFamily="49" charset="0"/>
              </a:rPr>
              <a:t>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).bind(</a:t>
            </a:r>
            <a:r>
              <a:rPr lang="en-US" dirty="0" smtClean="0">
                <a:latin typeface="Cheltenhm BdItHd BT" pitchFamily="18" charset="0"/>
                <a:cs typeface="Courier New" pitchFamily="49" charset="0"/>
              </a:rPr>
              <a:t>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   ====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>
                <a:latin typeface="Cheltenhm BdItHd BT" pitchFamily="18" charset="0"/>
                <a:cs typeface="Courier New" pitchFamily="49" charset="0"/>
              </a:rPr>
              <a:t>monad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.bind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function (</a:t>
            </a:r>
            <a:r>
              <a:rPr lang="en-US" dirty="0">
                <a:solidFill>
                  <a:srgbClr val="CCFFCC"/>
                </a:solidFill>
                <a:latin typeface="Cheltenhm BdItHd BT" pitchFamily="18" charset="0"/>
                <a:cs typeface="Courier New" pitchFamily="49" charset="0"/>
              </a:rPr>
              <a:t>value</a:t>
            </a:r>
            <a:r>
              <a:rPr lang="en-US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   return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heltenhm BdItHd BT" pitchFamily="18" charset="0"/>
                <a:cs typeface="Courier New" pitchFamily="49" charset="0"/>
              </a:rPr>
              <a:t>f</a:t>
            </a:r>
            <a:r>
              <a:rPr lang="en-US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smtClean="0">
                <a:solidFill>
                  <a:srgbClr val="CCFFCC"/>
                </a:solidFill>
                <a:latin typeface="Cheltenhm BdItHd BT" pitchFamily="18" charset="0"/>
                <a:cs typeface="Courier New" pitchFamily="49" charset="0"/>
              </a:rPr>
              <a:t>value</a:t>
            </a:r>
            <a:r>
              <a:rPr lang="en-US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).bind(</a:t>
            </a:r>
            <a:r>
              <a:rPr lang="en-US" dirty="0" smtClean="0">
                <a:latin typeface="Cheltenhm BdItHd BT" pitchFamily="18" charset="0"/>
                <a:cs typeface="Courier New" pitchFamily="49" charset="0"/>
              </a:rPr>
              <a:t>g</a:t>
            </a:r>
            <a:r>
              <a:rPr lang="en-US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90524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Axioms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b="1" dirty="0" smtClean="0">
              <a:solidFill>
                <a:schemeClr val="tx1">
                  <a:lumMod val="75000"/>
                  <a:lumOff val="2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b="1" dirty="0" smtClean="0">
              <a:solidFill>
                <a:schemeClr val="tx1">
                  <a:lumMod val="75000"/>
                  <a:lumOff val="2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bind(bind(</a:t>
            </a:r>
            <a:r>
              <a:rPr lang="en-US" dirty="0">
                <a:latin typeface="Cheltenhm BdItHd BT" pitchFamily="18" charset="0"/>
                <a:cs typeface="Courier New" pitchFamily="49" charset="0"/>
              </a:rPr>
              <a:t>monad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>
                <a:latin typeface="Cheltenhm BdItHd BT" pitchFamily="18" charset="0"/>
                <a:cs typeface="Courier New" pitchFamily="49" charset="0"/>
              </a:rPr>
              <a:t>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), </a:t>
            </a:r>
            <a:r>
              <a:rPr lang="en-US" dirty="0">
                <a:latin typeface="Cheltenhm BdItHd BT" pitchFamily="18" charset="0"/>
                <a:cs typeface="Courier New" pitchFamily="49" charset="0"/>
              </a:rPr>
              <a:t>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>
                <a:latin typeface="Cheltenhm BdItHd BT" pitchFamily="18" charset="0"/>
                <a:cs typeface="Courier New" pitchFamily="49" charset="0"/>
              </a:rPr>
              <a:t>monad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.bind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smtClean="0">
                <a:latin typeface="Cheltenhm BdItHd BT" pitchFamily="18" charset="0"/>
                <a:cs typeface="Courier New" pitchFamily="49" charset="0"/>
              </a:rPr>
              <a:t>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).bind(</a:t>
            </a:r>
            <a:r>
              <a:rPr lang="en-US" dirty="0" smtClean="0">
                <a:latin typeface="Cheltenhm BdItHd BT" pitchFamily="18" charset="0"/>
                <a:cs typeface="Courier New" pitchFamily="49" charset="0"/>
              </a:rPr>
              <a:t>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4838201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Ajax Monad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b="1" dirty="0" smtClean="0">
              <a:solidFill>
                <a:schemeClr val="tx1">
                  <a:lumMod val="75000"/>
                  <a:lumOff val="2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b="1" dirty="0" smtClean="0">
              <a:solidFill>
                <a:schemeClr val="tx1">
                  <a:lumMod val="75000"/>
                  <a:lumOff val="2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>
                <a:latin typeface="Cheltenhm BdItHd BT" pitchFamily="18" charset="0"/>
                <a:cs typeface="Courier New" pitchFamily="49" charset="0"/>
              </a:rPr>
              <a:t>monad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.bind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smtClean="0">
                <a:latin typeface="Cheltenhm BdItHd BT" pitchFamily="18" charset="0"/>
                <a:cs typeface="Courier New" pitchFamily="49" charset="0"/>
              </a:rPr>
              <a:t>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).bind(</a:t>
            </a:r>
            <a:r>
              <a:rPr lang="en-US" dirty="0" smtClean="0">
                <a:latin typeface="Cheltenhm BdItHd BT" pitchFamily="18" charset="0"/>
                <a:cs typeface="Courier New" pitchFamily="49" charset="0"/>
              </a:rPr>
              <a:t>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0508222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Interstate (2001)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575589" cy="510540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 smtClean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3600" b="1" dirty="0" err="1">
                <a:latin typeface="Courier New" pitchFamily="49" charset="0"/>
                <a:cs typeface="Courier New" pitchFamily="49" charset="0"/>
              </a:rPr>
              <a:t>Interform</a:t>
            </a:r>
            <a:r>
              <a:rPr lang="en-US" sz="3600" b="1" dirty="0">
                <a:latin typeface="Courier New" pitchFamily="49" charset="0"/>
                <a:cs typeface="Courier New" pitchFamily="49" charset="0"/>
              </a:rPr>
              <a:t>('text</a:t>
            </a:r>
            <a:r>
              <a:rPr lang="en-US" sz="3600" b="1" dirty="0" smtClean="0">
                <a:latin typeface="Courier New" pitchFamily="49" charset="0"/>
                <a:cs typeface="Courier New" pitchFamily="49" charset="0"/>
              </a:rPr>
              <a:t>')</a:t>
            </a:r>
            <a:endParaRPr lang="en-US" sz="3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3600" b="1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3600" b="1" dirty="0" err="1" smtClean="0">
                <a:latin typeface="Courier New" pitchFamily="49" charset="0"/>
                <a:cs typeface="Courier New" pitchFamily="49" charset="0"/>
              </a:rPr>
              <a:t>moveTo</a:t>
            </a:r>
            <a:r>
              <a:rPr lang="en-US" sz="3600" b="1" dirty="0" smtClean="0">
                <a:latin typeface="Courier New" pitchFamily="49" charset="0"/>
                <a:cs typeface="Courier New" pitchFamily="49" charset="0"/>
              </a:rPr>
              <a:t>(100</a:t>
            </a:r>
            <a:r>
              <a:rPr lang="en-US" sz="3600" b="1" dirty="0">
                <a:latin typeface="Courier New" pitchFamily="49" charset="0"/>
                <a:cs typeface="Courier New" pitchFamily="49" charset="0"/>
              </a:rPr>
              <a:t>, 100</a:t>
            </a:r>
            <a:r>
              <a:rPr lang="en-US" sz="36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3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3600" b="1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3600" b="1" dirty="0" err="1" smtClean="0">
                <a:latin typeface="Courier New" pitchFamily="49" charset="0"/>
                <a:cs typeface="Courier New" pitchFamily="49" charset="0"/>
              </a:rPr>
              <a:t>setSize</a:t>
            </a:r>
            <a:r>
              <a:rPr lang="en-US" sz="3600" b="1" dirty="0" smtClean="0">
                <a:latin typeface="Courier New" pitchFamily="49" charset="0"/>
                <a:cs typeface="Courier New" pitchFamily="49" charset="0"/>
              </a:rPr>
              <a:t>(400</a:t>
            </a:r>
            <a:r>
              <a:rPr lang="en-US" sz="3600" b="1" dirty="0">
                <a:latin typeface="Courier New" pitchFamily="49" charset="0"/>
                <a:cs typeface="Courier New" pitchFamily="49" charset="0"/>
              </a:rPr>
              <a:t>, 32</a:t>
            </a:r>
            <a:r>
              <a:rPr lang="en-US" sz="36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3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3600" b="1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3600" b="1" dirty="0" err="1" smtClean="0">
                <a:latin typeface="Courier New" pitchFamily="49" charset="0"/>
                <a:cs typeface="Courier New" pitchFamily="49" charset="0"/>
              </a:rPr>
              <a:t>moveInside</a:t>
            </a:r>
            <a:r>
              <a:rPr lang="en-US" sz="3600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sz="3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3600" b="1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3600" b="1" dirty="0" err="1" smtClean="0">
                <a:latin typeface="Courier New" pitchFamily="49" charset="0"/>
                <a:cs typeface="Courier New" pitchFamily="49" charset="0"/>
              </a:rPr>
              <a:t>setBgColor</a:t>
            </a:r>
            <a:r>
              <a:rPr lang="en-US" sz="3600" b="1" dirty="0">
                <a:latin typeface="Courier New" pitchFamily="49" charset="0"/>
                <a:cs typeface="Courier New" pitchFamily="49" charset="0"/>
              </a:rPr>
              <a:t>('pink</a:t>
            </a:r>
            <a:r>
              <a:rPr lang="en-US" sz="3600" b="1" dirty="0" smtClean="0">
                <a:latin typeface="Courier New" pitchFamily="49" charset="0"/>
                <a:cs typeface="Courier New" pitchFamily="49" charset="0"/>
              </a:rPr>
              <a:t>')</a:t>
            </a:r>
            <a:endParaRPr lang="en-US" sz="3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3600" b="1" dirty="0" smtClean="0">
                <a:latin typeface="Courier New" pitchFamily="49" charset="0"/>
                <a:cs typeface="Courier New" pitchFamily="49" charset="0"/>
              </a:rPr>
              <a:t>.select()</a:t>
            </a:r>
            <a:endParaRPr lang="en-US" sz="3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3600" b="1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3600" b="1" dirty="0" err="1" smtClean="0">
                <a:latin typeface="Courier New" pitchFamily="49" charset="0"/>
                <a:cs typeface="Courier New" pitchFamily="49" charset="0"/>
              </a:rPr>
              <a:t>setZIndex</a:t>
            </a:r>
            <a:r>
              <a:rPr lang="en-US" sz="3600" b="1" dirty="0" smtClean="0">
                <a:latin typeface="Courier New" pitchFamily="49" charset="0"/>
                <a:cs typeface="Courier New" pitchFamily="49" charset="0"/>
              </a:rPr>
              <a:t>(20000)</a:t>
            </a:r>
            <a:endParaRPr lang="en-US" sz="3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 smtClean="0">
                <a:latin typeface="Courier New" pitchFamily="49" charset="0"/>
                <a:cs typeface="Courier New" pitchFamily="49" charset="0"/>
              </a:rPr>
              <a:t>    .on</a:t>
            </a:r>
            <a:r>
              <a:rPr lang="en-US" sz="3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600" b="1" dirty="0" smtClean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3600" b="1" dirty="0" err="1" smtClean="0">
                <a:latin typeface="Courier New" pitchFamily="49" charset="0"/>
                <a:cs typeface="Courier New" pitchFamily="49" charset="0"/>
              </a:rPr>
              <a:t>escapekey</a:t>
            </a:r>
            <a:r>
              <a:rPr lang="en-US" sz="3600" b="1" dirty="0" smtClean="0">
                <a:latin typeface="Courier New" pitchFamily="49" charset="0"/>
                <a:cs typeface="Courier New" pitchFamily="49" charset="0"/>
              </a:rPr>
              <a:t>', </a:t>
            </a:r>
            <a:r>
              <a:rPr lang="en-US" sz="3600" b="1" dirty="0">
                <a:latin typeface="Courier New" pitchFamily="49" charset="0"/>
                <a:cs typeface="Courier New" pitchFamily="49" charset="0"/>
              </a:rPr>
              <a:t>'erase</a:t>
            </a:r>
            <a:r>
              <a:rPr lang="en-US" sz="3600" b="1" dirty="0" smtClean="0">
                <a:latin typeface="Courier New" pitchFamily="49" charset="0"/>
                <a:cs typeface="Courier New" pitchFamily="49" charset="0"/>
              </a:rPr>
              <a:t>');</a:t>
            </a:r>
            <a:endParaRPr lang="en-US" sz="36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86049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ADsafe</a:t>
            </a:r>
            <a:r>
              <a:rPr lang="en-US" dirty="0" smtClean="0"/>
              <a:t> (2007)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575589" cy="510540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input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dom.q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input_text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") 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.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on('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enterkey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', </a:t>
            </a:r>
            <a:r>
              <a:rPr lang="en-US" b="1" dirty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function (e)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dom</a:t>
            </a:r>
            <a:r>
              <a:rPr lang="en-US" b="1" dirty="0" err="1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.q</a:t>
            </a:r>
            <a:r>
              <a:rPr lang="en-US" b="1" dirty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('#ROMAN_RESULT</a:t>
            </a:r>
            <a:r>
              <a:rPr lang="en-US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')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            .value(roman(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input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               .</a:t>
            </a:r>
            <a:r>
              <a:rPr lang="en-US" b="1" dirty="0" err="1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getValue</a:t>
            </a:r>
            <a:r>
              <a:rPr lang="en-US" b="1" dirty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()));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input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.select</a:t>
            </a:r>
            <a:r>
              <a:rPr lang="en-US" b="1" dirty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}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focus();</a:t>
            </a:r>
          </a:p>
        </p:txBody>
      </p:sp>
    </p:spTree>
    <p:extLst>
      <p:ext uri="{BB962C8B-B14F-4D97-AF65-F5344CB8AC3E}">
        <p14:creationId xmlns:p14="http://schemas.microsoft.com/office/powerpoint/2010/main" val="233445743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458200" cy="2515716"/>
          </a:xfrm>
        </p:spPr>
        <p:txBody>
          <a:bodyPr/>
          <a:lstStyle/>
          <a:p>
            <a:pPr marL="0" indent="0" algn="l"/>
            <a:r>
              <a:rPr lang="en-US" dirty="0" err="1" smtClean="0">
                <a:latin typeface="Cheltenhm BdItHd BT" pitchFamily="18" charset="0"/>
                <a:cs typeface="Courier New" pitchFamily="49" charset="0"/>
              </a:rPr>
              <a:t>monad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.bind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heltenhm BdItHd BT" pitchFamily="18" charset="0"/>
                <a:cs typeface="Courier New" pitchFamily="49" charset="0"/>
              </a:rPr>
              <a:t>func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b="1" dirty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solidFill>
                  <a:schemeClr val="tx1"/>
                </a:solidFill>
                <a:latin typeface="Cheltenhm BdItHd BT" pitchFamily="18" charset="0"/>
                <a:cs typeface="Courier New" pitchFamily="49" charset="0"/>
              </a:rPr>
              <a:t>monad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.bind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solidFill>
                  <a:schemeClr val="tx1"/>
                </a:solidFill>
                <a:latin typeface="Cheltenhm BdItHd BT" pitchFamily="18" charset="0"/>
                <a:cs typeface="Courier New" pitchFamily="49" charset="0"/>
              </a:rPr>
              <a:t>func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en-US" dirty="0">
                <a:solidFill>
                  <a:schemeClr val="tx1"/>
                </a:solidFill>
                <a:latin typeface="Cheltenhm BdItHd BT" pitchFamily="18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</a:t>
            </a:r>
            <a:b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dirty="0" smtClean="0">
                <a:solidFill>
                  <a:schemeClr val="tx1"/>
                </a:solidFill>
                <a:latin typeface="Cheltenhm BdItHd BT" pitchFamily="18" charset="0"/>
                <a:cs typeface="Courier New" pitchFamily="49" charset="0"/>
              </a:rPr>
              <a:t>a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en-US" dirty="0">
                <a:solidFill>
                  <a:schemeClr val="tx1"/>
                </a:solidFill>
                <a:latin typeface="Cheltenhm BdItHd BT" pitchFamily="18" charset="0"/>
                <a:cs typeface="Courier New" pitchFamily="49" charset="0"/>
              </a:rPr>
              <a:t> b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en-US" dirty="0">
                <a:solidFill>
                  <a:schemeClr val="tx1"/>
                </a:solidFill>
                <a:latin typeface="Cheltenhm BdItHd BT" pitchFamily="18" charset="0"/>
                <a:cs typeface="Courier New" pitchFamily="49" charset="0"/>
              </a:rPr>
              <a:t> c</a:t>
            </a:r>
            <a:br>
              <a:rPr lang="en-US" dirty="0">
                <a:solidFill>
                  <a:schemeClr val="tx1"/>
                </a:solidFill>
                <a:latin typeface="Cheltenhm BdItHd BT" pitchFamily="18" charset="0"/>
                <a:cs typeface="Courier New" pitchFamily="49" charset="0"/>
              </a:rPr>
            </a:b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b="1" dirty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err="1" smtClean="0">
                <a:latin typeface="Cheltenhm BdItHd BT" pitchFamily="18" charset="0"/>
                <a:cs typeface="Courier New" pitchFamily="49" charset="0"/>
              </a:rPr>
              <a:t>monad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dirty="0" err="1" smtClean="0">
                <a:latin typeface="Cheltenhm BdItHd BT" pitchFamily="18" charset="0"/>
                <a:cs typeface="Courier New" pitchFamily="49" charset="0"/>
              </a:rPr>
              <a:t>method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b="1" dirty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solidFill>
                  <a:schemeClr val="tx1"/>
                </a:solidFill>
                <a:latin typeface="Cheltenhm BdItHd BT" pitchFamily="18" charset="0"/>
                <a:cs typeface="Courier New" pitchFamily="49" charset="0"/>
              </a:rPr>
              <a:t>monad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 smtClean="0">
                <a:solidFill>
                  <a:schemeClr val="tx1"/>
                </a:solidFill>
                <a:latin typeface="Cheltenhm BdItHd BT" pitchFamily="18" charset="0"/>
                <a:cs typeface="Courier New" pitchFamily="49" charset="0"/>
              </a:rPr>
              <a:t>method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chemeClr val="tx1"/>
                </a:solidFill>
                <a:latin typeface="Cheltenhm BdItHd BT" pitchFamily="18" charset="0"/>
                <a:cs typeface="Courier New" pitchFamily="49" charset="0"/>
              </a:rPr>
              <a:t>a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en-US" b="1" dirty="0">
                <a:solidFill>
                  <a:schemeClr val="tx1"/>
                </a:solidFill>
                <a:latin typeface="Cheltenhm BdItHd BT" pitchFamily="18" charset="0"/>
                <a:cs typeface="Courier New" pitchFamily="49" charset="0"/>
              </a:rPr>
              <a:t> b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en-US" b="1" dirty="0">
                <a:solidFill>
                  <a:schemeClr val="tx1"/>
                </a:solidFill>
                <a:latin typeface="Cheltenhm BdItHd BT" pitchFamily="18" charset="0"/>
                <a:cs typeface="Courier New" pitchFamily="49" charset="0"/>
              </a:rPr>
              <a:t> c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069547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458200" cy="2515716"/>
          </a:xfrm>
        </p:spPr>
        <p:txBody>
          <a:bodyPr/>
          <a:lstStyle/>
          <a:p>
            <a:pPr marL="0" indent="0" algn="l"/>
            <a:r>
              <a:rPr lang="en-US" dirty="0" err="1" smtClean="0">
                <a:latin typeface="Cheltenhm BdItHd BT" pitchFamily="18" charset="0"/>
                <a:cs typeface="Courier New" pitchFamily="49" charset="0"/>
              </a:rPr>
              <a:t>monad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.bind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heltenhm BdItHd BT" pitchFamily="18" charset="0"/>
                <a:cs typeface="Courier New" pitchFamily="49" charset="0"/>
              </a:rPr>
              <a:t>func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b="1" dirty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heltenhm BdItHd BT" pitchFamily="18" charset="0"/>
                <a:cs typeface="Courier New" pitchFamily="49" charset="0"/>
              </a:rPr>
              <a:t>monad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.bind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heltenhm BdItHd BT" pitchFamily="18" charset="0"/>
                <a:cs typeface="Courier New" pitchFamily="49" charset="0"/>
              </a:rPr>
              <a:t>func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dirty="0">
                <a:latin typeface="Cheltenhm BdItHd BT" pitchFamily="18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</a:t>
            </a:r>
            <a:br>
              <a:rPr lang="en-US" b="1" dirty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dirty="0" smtClean="0">
                <a:latin typeface="Cheltenhm BdItHd BT" pitchFamily="18" charset="0"/>
                <a:cs typeface="Courier New" pitchFamily="49" charset="0"/>
              </a:rPr>
              <a:t>a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dirty="0">
                <a:latin typeface="Cheltenhm BdItHd BT" pitchFamily="18" charset="0"/>
                <a:cs typeface="Courier New" pitchFamily="49" charset="0"/>
              </a:rPr>
              <a:t> b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dirty="0">
                <a:latin typeface="Cheltenhm BdItHd BT" pitchFamily="18" charset="0"/>
                <a:cs typeface="Courier New" pitchFamily="49" charset="0"/>
              </a:rPr>
              <a:t> c</a:t>
            </a:r>
            <a:br>
              <a:rPr lang="en-US" dirty="0">
                <a:latin typeface="Cheltenhm BdItHd BT" pitchFamily="18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b="1" dirty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err="1" smtClean="0">
                <a:latin typeface="Cheltenhm BdItHd BT" pitchFamily="18" charset="0"/>
                <a:cs typeface="Courier New" pitchFamily="49" charset="0"/>
              </a:rPr>
              <a:t>monad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dirty="0" err="1" smtClean="0">
                <a:latin typeface="Cheltenhm BdItHd BT" pitchFamily="18" charset="0"/>
                <a:cs typeface="Courier New" pitchFamily="49" charset="0"/>
              </a:rPr>
              <a:t>method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b="1" dirty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heltenhm BdItHd BT" pitchFamily="18" charset="0"/>
                <a:cs typeface="Courier New" pitchFamily="49" charset="0"/>
              </a:rPr>
              <a:t>monad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dirty="0" err="1" smtClean="0">
                <a:latin typeface="Cheltenhm BdItHd BT" pitchFamily="18" charset="0"/>
                <a:cs typeface="Courier New" pitchFamily="49" charset="0"/>
              </a:rPr>
              <a:t>method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smtClean="0">
                <a:latin typeface="Cheltenhm BdItHd BT" pitchFamily="18" charset="0"/>
                <a:cs typeface="Courier New" pitchFamily="49" charset="0"/>
              </a:rPr>
              <a:t>a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dirty="0">
                <a:latin typeface="Cheltenhm BdItHd BT" pitchFamily="18" charset="0"/>
                <a:cs typeface="Courier New" pitchFamily="49" charset="0"/>
              </a:rPr>
              <a:t> b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dirty="0">
                <a:latin typeface="Cheltenhm BdItHd BT" pitchFamily="18" charset="0"/>
                <a:cs typeface="Courier New" pitchFamily="49" charset="0"/>
              </a:rPr>
              <a:t> 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459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wipe dir="u"/>
      </p:transition>
    </mc:Choice>
    <mc:Fallback xmlns="">
      <p:transition spd="slow">
        <p:wipe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708" y="0"/>
            <a:ext cx="8946292" cy="6705600"/>
          </a:xfrm>
        </p:spPr>
        <p:txBody>
          <a:bodyPr anchor="ctr"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MONAD</a:t>
            </a:r>
            <a:r>
              <a:rPr lang="en-US" sz="2400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2400" b="1" dirty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err="1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400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prototype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400" b="1" dirty="0" err="1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.create</a:t>
            </a:r>
            <a:r>
              <a:rPr lang="en-US" sz="2400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(null);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sz="2400" b="1" dirty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unit</a:t>
            </a:r>
            <a:r>
              <a:rPr lang="en-US" sz="2400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(value)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400" b="1" dirty="0" err="1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400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monad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400" b="1" dirty="0" err="1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.create</a:t>
            </a:r>
            <a:r>
              <a:rPr lang="en-US" sz="2400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prototype</a:t>
            </a:r>
            <a:r>
              <a:rPr lang="en-US" sz="2400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sz="2400" b="1" dirty="0">
              <a:solidFill>
                <a:srgbClr val="FFFF99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400" b="1" dirty="0" err="1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monad.bind</a:t>
            </a:r>
            <a:r>
              <a:rPr lang="en-US" sz="2400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function (</a:t>
            </a:r>
            <a:r>
              <a:rPr lang="en-US" sz="2400" b="1" dirty="0" err="1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func</a:t>
            </a:r>
            <a:r>
              <a:rPr lang="en-US" sz="24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            return </a:t>
            </a:r>
            <a:r>
              <a:rPr lang="en-US" sz="2400" b="1" dirty="0" err="1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func</a:t>
            </a:r>
            <a:r>
              <a:rPr lang="en-US" sz="24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sz="24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400" b="1" dirty="0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2400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>
              <a:solidFill>
                <a:srgbClr val="FFFF99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>
              <a:solidFill>
                <a:srgbClr val="FFFF99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       return monad;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>
              <a:solidFill>
                <a:srgbClr val="FFFF99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solidFill>
                <a:srgbClr val="FFFF99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>
              <a:solidFill>
                <a:srgbClr val="FFFF99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solidFill>
                <a:srgbClr val="FFFF99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solidFill>
                <a:srgbClr val="FFFF99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2400" b="1" dirty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unit;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939113" y="432486"/>
            <a:ext cx="6722076" cy="358346"/>
          </a:xfrm>
          <a:prstGeom prst="rect">
            <a:avLst/>
          </a:prstGeom>
          <a:noFill/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6462582" y="1210962"/>
            <a:ext cx="1705233" cy="321276"/>
          </a:xfrm>
          <a:prstGeom prst="rect">
            <a:avLst/>
          </a:prstGeom>
          <a:noFill/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646837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1655805" y="1519881"/>
            <a:ext cx="7179276" cy="1853514"/>
          </a:xfrm>
          <a:prstGeom prst="rect">
            <a:avLst/>
          </a:prstGeom>
          <a:noFill/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708" y="0"/>
            <a:ext cx="8946292" cy="6705600"/>
          </a:xfrm>
        </p:spPr>
        <p:txBody>
          <a:bodyPr anchor="ctr"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MONAD</a:t>
            </a:r>
            <a:r>
              <a:rPr lang="en-US" sz="2400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2400" b="1" dirty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err="1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400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prototype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400" b="1" dirty="0" err="1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.create</a:t>
            </a:r>
            <a:r>
              <a:rPr lang="en-US" sz="2400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(null);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sz="2400" b="1" dirty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unit</a:t>
            </a:r>
            <a:r>
              <a:rPr lang="en-US" sz="2400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(value)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400" b="1" dirty="0" err="1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400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monad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400" b="1" dirty="0" err="1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.create</a:t>
            </a:r>
            <a:r>
              <a:rPr lang="en-US" sz="2400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prototype</a:t>
            </a:r>
            <a:r>
              <a:rPr lang="en-US" sz="2400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sz="2400" b="1" dirty="0">
              <a:solidFill>
                <a:srgbClr val="FFFF99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400" b="1" dirty="0" err="1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monad.bind</a:t>
            </a:r>
            <a:r>
              <a:rPr lang="en-US" sz="2400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function (</a:t>
            </a:r>
            <a:r>
              <a:rPr lang="en-US" sz="2400" b="1" dirty="0" err="1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func</a:t>
            </a:r>
            <a:r>
              <a:rPr lang="en-US" sz="24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 err="1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4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            return </a:t>
            </a:r>
            <a:r>
              <a:rPr lang="en-US" sz="2400" b="1" dirty="0" err="1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func.apply</a:t>
            </a:r>
            <a:r>
              <a:rPr lang="en-US" sz="24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(undefined,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                [</a:t>
            </a:r>
            <a:r>
              <a:rPr lang="en-US" sz="2400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sz="24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].</a:t>
            </a:r>
            <a:r>
              <a:rPr lang="en-US" sz="2400" b="1" dirty="0" err="1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concat</a:t>
            </a:r>
            <a:r>
              <a:rPr lang="en-US" sz="24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Array.prototype</a:t>
            </a:r>
            <a:endParaRPr lang="en-US" sz="2400" b="1" dirty="0">
              <a:solidFill>
                <a:srgbClr val="66CCFF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                .</a:t>
            </a:r>
            <a:r>
              <a:rPr lang="en-US" sz="2400" b="1" dirty="0" err="1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slice.apply</a:t>
            </a:r>
            <a:r>
              <a:rPr lang="en-US" sz="2400" b="1" dirty="0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400" b="1" dirty="0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 || [])));</a:t>
            </a:r>
            <a:endParaRPr lang="en-US" sz="2400" b="1" dirty="0">
              <a:solidFill>
                <a:srgbClr val="66CCFF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        }</a:t>
            </a:r>
            <a:r>
              <a:rPr lang="en-US" sz="2400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sz="2400" b="1" dirty="0">
              <a:solidFill>
                <a:srgbClr val="FFFF99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       return monad;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>
              <a:solidFill>
                <a:srgbClr val="FFFF99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solidFill>
                <a:srgbClr val="FFFF99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>
              <a:solidFill>
                <a:srgbClr val="FFFF99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solidFill>
                <a:srgbClr val="FFFF99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solidFill>
                <a:srgbClr val="FFFF99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2400" b="1" dirty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unit;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660301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b"/>
          <a:lstStyle/>
          <a:p>
            <a:r>
              <a:rPr lang="en-US" dirty="0" smtClean="0"/>
              <a:t>Functional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Programming with functions.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05527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1606377" y="1519881"/>
            <a:ext cx="6870358" cy="1124465"/>
          </a:xfrm>
          <a:prstGeom prst="rect">
            <a:avLst/>
          </a:prstGeom>
          <a:noFill/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708" y="0"/>
            <a:ext cx="8946292" cy="6705600"/>
          </a:xfrm>
        </p:spPr>
        <p:txBody>
          <a:bodyPr anchor="ctr"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MONAD</a:t>
            </a:r>
            <a:r>
              <a:rPr lang="en-US" sz="2400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2400" b="1" dirty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err="1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400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prototype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400" b="1" dirty="0" err="1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.create</a:t>
            </a:r>
            <a:r>
              <a:rPr lang="en-US" sz="2400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(null);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sz="2400" b="1" dirty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unit</a:t>
            </a:r>
            <a:r>
              <a:rPr lang="en-US" sz="2400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(value)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400" b="1" dirty="0" err="1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400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monad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400" b="1" dirty="0" err="1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.create</a:t>
            </a:r>
            <a:r>
              <a:rPr lang="en-US" sz="2400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prototype</a:t>
            </a:r>
            <a:r>
              <a:rPr lang="en-US" sz="2400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sz="2400" b="1" dirty="0">
              <a:solidFill>
                <a:srgbClr val="FFFF99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400" b="1" dirty="0" err="1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monad.bind</a:t>
            </a:r>
            <a:r>
              <a:rPr lang="en-US" sz="2400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function (</a:t>
            </a:r>
            <a:r>
              <a:rPr lang="en-US" sz="2400" b="1" dirty="0" err="1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func</a:t>
            </a:r>
            <a:r>
              <a:rPr lang="en-US" sz="24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 err="1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4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            return </a:t>
            </a:r>
            <a:r>
              <a:rPr lang="en-US" sz="2400" b="1" dirty="0" err="1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func</a:t>
            </a:r>
            <a:r>
              <a:rPr lang="en-US" sz="2400" b="1" dirty="0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sz="2400" b="1" dirty="0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, ...</a:t>
            </a:r>
            <a:r>
              <a:rPr lang="en-US" sz="2400" b="1" dirty="0" err="1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400" b="1" dirty="0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));</a:t>
            </a:r>
            <a:endParaRPr lang="en-US" sz="2400" b="1" dirty="0">
              <a:solidFill>
                <a:srgbClr val="66CCFF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        }</a:t>
            </a:r>
            <a:r>
              <a:rPr lang="en-US" sz="2400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sz="2400" b="1" dirty="0">
              <a:solidFill>
                <a:srgbClr val="FFFF99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       return monad;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>
              <a:solidFill>
                <a:srgbClr val="FFFF99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solidFill>
                <a:srgbClr val="FFFF99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solidFill>
                <a:srgbClr val="FFFF99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>
              <a:solidFill>
                <a:srgbClr val="FFFF99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solidFill>
                <a:srgbClr val="FFFF99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>
              <a:solidFill>
                <a:srgbClr val="FFFF99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solidFill>
                <a:srgbClr val="FFFF99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2400" b="1" dirty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unit;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52341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708" y="0"/>
            <a:ext cx="8946292" cy="6705600"/>
          </a:xfrm>
        </p:spPr>
        <p:txBody>
          <a:bodyPr anchor="ctr"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MONAD</a:t>
            </a:r>
            <a:r>
              <a:rPr lang="en-US" sz="2400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2400" b="1" dirty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err="1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400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prototype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400" b="1" dirty="0" err="1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.create</a:t>
            </a:r>
            <a:r>
              <a:rPr lang="en-US" sz="2400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(null);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sz="2400" b="1" dirty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unit</a:t>
            </a:r>
            <a:r>
              <a:rPr lang="en-US" sz="2400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(value)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400" b="1" dirty="0" err="1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400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monad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400" b="1" dirty="0" err="1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.create</a:t>
            </a:r>
            <a:r>
              <a:rPr lang="en-US" sz="2400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prototype</a:t>
            </a:r>
            <a:r>
              <a:rPr lang="en-US" sz="2400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sz="2400" b="1" dirty="0">
              <a:solidFill>
                <a:srgbClr val="FFFF99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400" b="1" dirty="0" err="1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monad.bind</a:t>
            </a:r>
            <a:r>
              <a:rPr lang="en-US" sz="2400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function (</a:t>
            </a:r>
            <a:r>
              <a:rPr lang="en-US" sz="2400" b="1" dirty="0" err="1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func</a:t>
            </a:r>
            <a:r>
              <a:rPr lang="en-US" sz="24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 err="1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4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            return </a:t>
            </a:r>
            <a:r>
              <a:rPr lang="en-US" sz="2400" b="1" dirty="0" err="1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func</a:t>
            </a:r>
            <a:r>
              <a:rPr lang="en-US" sz="24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sz="24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, ...</a:t>
            </a:r>
            <a:r>
              <a:rPr lang="en-US" sz="2400" b="1" dirty="0" err="1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4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        }</a:t>
            </a:r>
            <a:r>
              <a:rPr lang="en-US" sz="2400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sz="2400" b="1" dirty="0">
              <a:solidFill>
                <a:srgbClr val="FFFF99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       return monad;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solidFill>
                <a:srgbClr val="FFFF99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>
              <a:solidFill>
                <a:srgbClr val="FFFF99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solidFill>
                <a:srgbClr val="FFFF99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 err="1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unit.method</a:t>
            </a:r>
            <a:r>
              <a:rPr lang="en-US" sz="2400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function (name, </a:t>
            </a:r>
            <a:r>
              <a:rPr lang="en-US" sz="2400" b="1" dirty="0" err="1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func</a:t>
            </a:r>
            <a:r>
              <a:rPr lang="en-US" sz="2400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       prototype</a:t>
            </a:r>
            <a:r>
              <a:rPr lang="en-US" sz="2400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[name] = </a:t>
            </a:r>
            <a:r>
              <a:rPr lang="en-US" sz="2400" b="1" dirty="0" err="1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func</a:t>
            </a:r>
            <a:r>
              <a:rPr lang="en-US" sz="2400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      return </a:t>
            </a:r>
            <a:r>
              <a:rPr lang="en-US" sz="2400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unit</a:t>
            </a:r>
            <a:r>
              <a:rPr lang="en-US" sz="2400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  }</a:t>
            </a:r>
            <a:r>
              <a:rPr lang="en-US" sz="2400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sz="2400" b="1" dirty="0">
              <a:solidFill>
                <a:srgbClr val="CCFFCC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2400" b="1" dirty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unit;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951469" y="4423719"/>
            <a:ext cx="6907427" cy="1532239"/>
          </a:xfrm>
          <a:prstGeom prst="rect">
            <a:avLst/>
          </a:prstGeom>
          <a:noFill/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014257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708" y="0"/>
            <a:ext cx="8946292" cy="6705600"/>
          </a:xfrm>
        </p:spPr>
        <p:txBody>
          <a:bodyPr anchor="ctr"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MONAD</a:t>
            </a:r>
            <a:r>
              <a:rPr lang="en-US" sz="2400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err="1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400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 prototype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400" b="1" dirty="0" err="1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.create</a:t>
            </a:r>
            <a:r>
              <a:rPr lang="en-US" sz="2400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(null);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sz="2400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unit</a:t>
            </a:r>
            <a:r>
              <a:rPr lang="en-US" sz="2400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(value)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400" b="1" dirty="0" err="1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400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monad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400" b="1" dirty="0" err="1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.create</a:t>
            </a:r>
            <a:r>
              <a:rPr lang="en-US" sz="2400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prototype</a:t>
            </a:r>
            <a:r>
              <a:rPr lang="en-US" sz="2400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400" b="1" dirty="0" err="1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monad.bind</a:t>
            </a:r>
            <a:r>
              <a:rPr lang="en-US" sz="2400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function (</a:t>
            </a:r>
            <a:r>
              <a:rPr lang="en-US" sz="2400" b="1" dirty="0" err="1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func</a:t>
            </a:r>
            <a:r>
              <a:rPr lang="en-US" sz="24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 err="1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4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            return </a:t>
            </a:r>
            <a:r>
              <a:rPr lang="en-US" sz="2400" b="1" dirty="0" err="1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func</a:t>
            </a:r>
            <a:r>
              <a:rPr lang="en-US" sz="24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sz="24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, ...</a:t>
            </a:r>
            <a:r>
              <a:rPr lang="en-US" sz="2400" b="1" dirty="0" err="1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4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        }</a:t>
            </a:r>
            <a:r>
              <a:rPr lang="en-US" sz="2400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       return monad;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solidFill>
                <a:srgbClr val="FFFF99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err="1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unit.lift</a:t>
            </a:r>
            <a:r>
              <a:rPr lang="en-US" sz="2400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function (name, </a:t>
            </a:r>
            <a:r>
              <a:rPr lang="en-US" sz="2400" b="1" dirty="0" err="1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func</a:t>
            </a:r>
            <a:r>
              <a:rPr lang="en-US" sz="2400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        prototype</a:t>
            </a:r>
            <a:r>
              <a:rPr lang="en-US" sz="2400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[name] = </a:t>
            </a:r>
            <a:r>
              <a:rPr lang="en-US" sz="2400" b="1" dirty="0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function (...</a:t>
            </a:r>
            <a:r>
              <a:rPr lang="en-US" sz="2400" b="1" dirty="0" err="1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400" b="1" dirty="0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            return </a:t>
            </a:r>
            <a:r>
              <a:rPr lang="en-US" sz="2400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unit</a:t>
            </a:r>
            <a:r>
              <a:rPr lang="en-US" sz="2400" b="1" dirty="0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this.bind</a:t>
            </a:r>
            <a:r>
              <a:rPr lang="en-US" sz="2400" b="1" dirty="0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func</a:t>
            </a:r>
            <a:r>
              <a:rPr lang="en-US" sz="2400" b="1" dirty="0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 err="1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400" b="1" dirty="0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        }</a:t>
            </a:r>
            <a:r>
              <a:rPr lang="en-US" sz="2400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sz="2400" b="1" dirty="0" smtClean="0">
              <a:solidFill>
                <a:srgbClr val="66CCFF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2400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return </a:t>
            </a:r>
            <a:r>
              <a:rPr lang="en-US" sz="2400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unit</a:t>
            </a:r>
            <a:r>
              <a:rPr lang="en-US" sz="2400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   }</a:t>
            </a:r>
            <a:r>
              <a:rPr lang="en-US" sz="2400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    return unit;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963828" y="3595816"/>
            <a:ext cx="7994821" cy="2323070"/>
          </a:xfrm>
          <a:prstGeom prst="rect">
            <a:avLst/>
          </a:prstGeom>
          <a:noFill/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756893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486" y="0"/>
            <a:ext cx="8711514" cy="6705600"/>
          </a:xfrm>
        </p:spPr>
        <p:txBody>
          <a:bodyPr anchor="ctr"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ajax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= MONAD()  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  .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lift('alert',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alert);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monad =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ajax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("Hello world.");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monad.alert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sz="28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301957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Null Pointer Exception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924523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Maybe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US" sz="4000" b="1" dirty="0" err="1">
                <a:latin typeface="Courier New" pitchFamily="49" charset="0"/>
                <a:cs typeface="Courier New" pitchFamily="49" charset="0"/>
              </a:rPr>
              <a:t>NaN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4981177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708" y="0"/>
            <a:ext cx="8946292" cy="6705600"/>
          </a:xfrm>
        </p:spPr>
        <p:txBody>
          <a:bodyPr anchor="ctr"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MONAD</a:t>
            </a:r>
            <a:r>
              <a:rPr lang="en-US" sz="2400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(modifier)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err="1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400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 prototype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400" b="1" dirty="0" err="1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.create</a:t>
            </a:r>
            <a:r>
              <a:rPr lang="en-US" sz="2400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(null);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sz="2400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unit</a:t>
            </a:r>
            <a:r>
              <a:rPr lang="en-US" sz="2400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(value)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400" b="1" dirty="0" err="1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400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monad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400" b="1" dirty="0" err="1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.create</a:t>
            </a:r>
            <a:r>
              <a:rPr lang="en-US" sz="2400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prototype</a:t>
            </a:r>
            <a:r>
              <a:rPr lang="en-US" sz="2400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400" b="1" dirty="0" err="1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monad.bind</a:t>
            </a:r>
            <a:r>
              <a:rPr lang="en-US" sz="2400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function (</a:t>
            </a:r>
            <a:r>
              <a:rPr lang="en-US" sz="2400" b="1" dirty="0" err="1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func</a:t>
            </a:r>
            <a:r>
              <a:rPr lang="en-US" sz="24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 err="1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4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            return </a:t>
            </a:r>
            <a:r>
              <a:rPr lang="en-US" sz="2400" b="1" dirty="0" err="1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func</a:t>
            </a:r>
            <a:r>
              <a:rPr lang="en-US" sz="24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sz="24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, ...</a:t>
            </a:r>
            <a:r>
              <a:rPr lang="en-US" sz="2400" b="1" dirty="0" err="1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4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        }</a:t>
            </a:r>
            <a:r>
              <a:rPr lang="en-US" sz="2400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      if (</a:t>
            </a:r>
            <a:r>
              <a:rPr lang="en-US" sz="2400" b="1" dirty="0" err="1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typeof</a:t>
            </a:r>
            <a:r>
              <a:rPr lang="en-US" sz="2400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modifier</a:t>
            </a:r>
            <a:r>
              <a:rPr lang="en-US" sz="2400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=== 'function')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2400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modifier</a:t>
            </a:r>
            <a:r>
              <a:rPr lang="en-US" sz="2400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(monad</a:t>
            </a:r>
            <a:r>
              <a:rPr lang="en-US" sz="2400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value);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     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       return monad;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    return unit;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1643449" y="3336325"/>
            <a:ext cx="6981567" cy="1136822"/>
          </a:xfrm>
          <a:prstGeom prst="rect">
            <a:avLst/>
          </a:prstGeom>
          <a:noFill/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3014989" y="827823"/>
            <a:ext cx="1482811" cy="280139"/>
          </a:xfrm>
          <a:prstGeom prst="rect">
            <a:avLst/>
          </a:prstGeom>
          <a:noFill/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911048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708" y="0"/>
            <a:ext cx="8946292" cy="6705600"/>
          </a:xfrm>
        </p:spPr>
        <p:txBody>
          <a:bodyPr anchor="ctr"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maybe = MONAD(</a:t>
            </a:r>
            <a:r>
              <a:rPr lang="en-US" sz="2400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function (monad, value)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 if (value === null || value === undefined)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400" b="1" dirty="0" err="1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monad.is_null</a:t>
            </a:r>
            <a:r>
              <a:rPr lang="en-US" sz="2400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= true;</a:t>
            </a:r>
            <a:endParaRPr lang="en-US" sz="2400" b="1" dirty="0" smtClean="0">
              <a:solidFill>
                <a:srgbClr val="CCFFCC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2400" b="1" dirty="0" err="1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monad</a:t>
            </a:r>
            <a:r>
              <a:rPr lang="en-US" sz="2400" b="1" dirty="0" err="1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.bind</a:t>
            </a:r>
            <a:r>
              <a:rPr lang="en-US" sz="2400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 =</a:t>
            </a:r>
            <a:r>
              <a:rPr lang="en-US" sz="2400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function 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           return </a:t>
            </a:r>
            <a:r>
              <a:rPr lang="en-US" sz="2400" b="1" dirty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monad</a:t>
            </a:r>
            <a:r>
              <a:rPr lang="en-US" sz="2400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400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2400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monad = maybe(null);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monad.bind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(alert);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180364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Our Friend the Monad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eltenhm BdHd BT" pitchFamily="18" charset="0"/>
                <a:cs typeface="Courier New" pitchFamily="49" charset="0"/>
              </a:rPr>
              <a:t>The Identity Monad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eltenhm BdHd BT" pitchFamily="18" charset="0"/>
                <a:cs typeface="Courier New" pitchFamily="49" charset="0"/>
              </a:rPr>
              <a:t>The Ajax Monad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eltenhm BdHd BT" pitchFamily="18" charset="0"/>
                <a:cs typeface="Courier New" pitchFamily="49" charset="0"/>
              </a:rPr>
              <a:t>The Maybe Monad</a:t>
            </a:r>
            <a:endParaRPr lang="en-US" sz="2800" dirty="0">
              <a:latin typeface="Cheltenhm BdHd BT" pitchFamily="18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405657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Concurrency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Threads are evil.</a:t>
            </a:r>
            <a:endParaRPr lang="en-US" dirty="0">
              <a:latin typeface="+mj-lt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587912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FORTRAN II (1958)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sz="3600" dirty="0" smtClean="0">
                <a:latin typeface="Cheltenhm BdItHd BT" pitchFamily="18" charset="0"/>
              </a:rPr>
              <a:t>name</a:t>
            </a:r>
            <a:r>
              <a:rPr lang="en-US" sz="3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600" dirty="0" smtClean="0">
                <a:latin typeface="Cheltenhm BdItHd BT" pitchFamily="18" charset="0"/>
              </a:rPr>
              <a:t>parameter</a:t>
            </a:r>
            <a:r>
              <a:rPr lang="en-US" sz="3600" dirty="0" smtClean="0"/>
              <a:t>s</a:t>
            </a:r>
            <a:r>
              <a:rPr lang="en-US" sz="36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3600" b="1" dirty="0" smtClean="0">
                <a:latin typeface="Courier New" pitchFamily="49" charset="0"/>
                <a:cs typeface="Courier New" pitchFamily="49" charset="0"/>
              </a:rPr>
              <a:t>COMMON ...</a:t>
            </a:r>
          </a:p>
          <a:p>
            <a:pPr marL="0" indent="0">
              <a:buNone/>
            </a:pPr>
            <a:endParaRPr lang="en-US" sz="3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600" dirty="0" smtClean="0">
                <a:latin typeface="Cheltenhm BdItHd BT" pitchFamily="18" charset="0"/>
              </a:rPr>
              <a:t>name</a:t>
            </a:r>
            <a:r>
              <a:rPr lang="en-US" sz="36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3600" dirty="0" smtClean="0">
                <a:latin typeface="Cheltenhm BdItHd BT" pitchFamily="18" charset="0"/>
              </a:rPr>
              <a:t>expression</a:t>
            </a:r>
          </a:p>
          <a:p>
            <a:pPr marL="0" indent="0">
              <a:buNone/>
            </a:pPr>
            <a:r>
              <a:rPr lang="en-US" sz="3600" b="1" dirty="0" smtClean="0">
                <a:latin typeface="Courier New" pitchFamily="49" charset="0"/>
                <a:cs typeface="Courier New" pitchFamily="49" charset="0"/>
              </a:rPr>
              <a:t>RETURN</a:t>
            </a:r>
          </a:p>
          <a:p>
            <a:pPr marL="0" indent="0">
              <a:buNone/>
            </a:pPr>
            <a:r>
              <a:rPr lang="en-US" sz="3600" b="1" dirty="0" smtClean="0">
                <a:latin typeface="Courier New" pitchFamily="49" charset="0"/>
                <a:cs typeface="Courier New" pitchFamily="49" charset="0"/>
              </a:rPr>
              <a:t>END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0398665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 Based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Single-threaded. Race free</a:t>
            </a:r>
            <a:r>
              <a:rPr lang="en-US" dirty="0"/>
              <a:t>. Deadlock free.</a:t>
            </a:r>
            <a:endParaRPr lang="en-US" dirty="0" smtClean="0"/>
          </a:p>
          <a:p>
            <a:r>
              <a:rPr lang="en-US" dirty="0" smtClean="0">
                <a:solidFill>
                  <a:srgbClr val="FFFF99"/>
                </a:solidFill>
              </a:rPr>
              <a:t>The Law of Turns: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   </a:t>
            </a:r>
            <a:r>
              <a:rPr lang="en-US" dirty="0" smtClean="0">
                <a:solidFill>
                  <a:srgbClr val="FFFF99"/>
                </a:solidFill>
              </a:rPr>
              <a:t>Never wait. Never block. Finish fast.</a:t>
            </a:r>
          </a:p>
          <a:p>
            <a:r>
              <a:rPr lang="en-US" dirty="0" smtClean="0"/>
              <a:t>Events. Message passing. </a:t>
            </a:r>
            <a:r>
              <a:rPr lang="en-US" strike="sngStrike" dirty="0" smtClean="0">
                <a:solidFill>
                  <a:srgbClr val="FF99CC"/>
                </a:solidFill>
              </a:rPr>
              <a:t>Threads. </a:t>
            </a:r>
            <a:r>
              <a:rPr lang="en-US" strike="sngStrike" dirty="0" err="1" smtClean="0">
                <a:solidFill>
                  <a:srgbClr val="FF99CC"/>
                </a:solidFill>
              </a:rPr>
              <a:t>Mutexs</a:t>
            </a:r>
            <a:r>
              <a:rPr lang="en-US" strike="sngStrike" dirty="0" smtClean="0">
                <a:solidFill>
                  <a:srgbClr val="FF99CC"/>
                </a:solidFill>
              </a:rPr>
              <a:t>.</a:t>
            </a:r>
          </a:p>
          <a:p>
            <a:r>
              <a:rPr lang="en-US" dirty="0" smtClean="0"/>
              <a:t>Web browsers.</a:t>
            </a:r>
          </a:p>
          <a:p>
            <a:r>
              <a:rPr lang="en-US" dirty="0" smtClean="0"/>
              <a:t>Most UI frameworks.</a:t>
            </a:r>
          </a:p>
          <a:p>
            <a:r>
              <a:rPr lang="en-US" dirty="0" smtClean="0"/>
              <a:t>Servers: Elko, Twisted</a:t>
            </a:r>
            <a:r>
              <a:rPr lang="en-US" dirty="0"/>
              <a:t>, </a:t>
            </a:r>
            <a:r>
              <a:rPr lang="en-US" dirty="0" err="1"/>
              <a:t>Nodejs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Asynchronicity</a:t>
            </a:r>
            <a:r>
              <a:rPr lang="en-US" dirty="0" smtClean="0"/>
              <a:t> can be hard to manage.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45917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Promises are an excellent mechanism for managing </a:t>
            </a:r>
            <a:r>
              <a:rPr lang="en-US" dirty="0" err="1" smtClean="0"/>
              <a:t>asynchronicity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promise is an object that represents a possible future value.</a:t>
            </a:r>
          </a:p>
          <a:p>
            <a:r>
              <a:rPr lang="en-US" dirty="0" smtClean="0"/>
              <a:t>Every promise has a corresponding resolver that is used to ultimately assign a value to the promise.</a:t>
            </a:r>
          </a:p>
          <a:p>
            <a:r>
              <a:rPr lang="en-US" dirty="0" smtClean="0"/>
              <a:t>A promise can have one of three states: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'kept'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'broken'</a:t>
            </a:r>
            <a:r>
              <a:rPr lang="en-US" dirty="0" smtClean="0"/>
              <a:t>,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'pending'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01066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promise is an event generator. It fires its event when the value of the promise is ultimately known.</a:t>
            </a:r>
          </a:p>
          <a:p>
            <a:r>
              <a:rPr lang="en-US" dirty="0" smtClean="0"/>
              <a:t>At any time after the making the promise, event handling functions can be registered with the promise, which will be called in order with the promise’s value when it is known.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10609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promise can accept functions that will be called with the value once the promise has been kept or broken.</a:t>
            </a:r>
          </a:p>
          <a:p>
            <a:r>
              <a:rPr lang="en-US" dirty="0" err="1" smtClean="0">
                <a:latin typeface="Cheltenhm BdItHd BT" pitchFamily="18" charset="0"/>
              </a:rPr>
              <a:t>promise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.when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smtClean="0">
                <a:latin typeface="Cheltenhm BdItHd BT" pitchFamily="18" charset="0"/>
              </a:rPr>
              <a:t>success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dirty="0" smtClean="0"/>
              <a:t> </a:t>
            </a:r>
            <a:r>
              <a:rPr lang="en-US" dirty="0" smtClean="0">
                <a:latin typeface="Cheltenhm BdItHd BT" pitchFamily="18" charset="0"/>
              </a:rPr>
              <a:t>failure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returns another promise for the result of your </a:t>
            </a:r>
            <a:r>
              <a:rPr lang="en-US" dirty="0" smtClean="0">
                <a:latin typeface="Cheltenhm BdItHd BT" pitchFamily="18" charset="0"/>
              </a:rPr>
              <a:t>success</a:t>
            </a:r>
            <a:r>
              <a:rPr lang="en-US" dirty="0" smtClean="0"/>
              <a:t> function.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89816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a vow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my_vow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VOW.make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.keep(</a:t>
            </a:r>
            <a:r>
              <a:rPr lang="en-US" dirty="0" smtClean="0">
                <a:latin typeface="Cheltenhm BdItHd BT" pitchFamily="18" charset="0"/>
                <a:cs typeface="Courier New" pitchFamily="49" charset="0"/>
              </a:rPr>
              <a:t>value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.break(</a:t>
            </a:r>
            <a:r>
              <a:rPr lang="en-US" dirty="0" smtClean="0">
                <a:latin typeface="Cheltenhm BdItHd BT" pitchFamily="18" charset="0"/>
                <a:cs typeface="Courier New" pitchFamily="49" charset="0"/>
              </a:rPr>
              <a:t>reason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.promise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.when(</a:t>
            </a:r>
            <a:r>
              <a:rPr lang="en-US" dirty="0" smtClean="0">
                <a:latin typeface="Cheltenhm BdItHd BT" pitchFamily="18" charset="0"/>
                <a:cs typeface="Courier New" pitchFamily="49" charset="0"/>
              </a:rPr>
              <a:t>kept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dirty="0" smtClean="0">
                <a:latin typeface="Cheltenhm BdItHd BT" pitchFamily="18" charset="0"/>
                <a:cs typeface="Courier New" pitchFamily="49" charset="0"/>
              </a:rPr>
              <a:t> broken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49634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Filesystem</a:t>
            </a:r>
            <a:r>
              <a:rPr lang="en-US" dirty="0" smtClean="0"/>
              <a:t> 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read_file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smtClean="0">
                <a:latin typeface="Cheltenhm BdItHd BT" pitchFamily="18" charset="0"/>
                <a:cs typeface="Courier New" pitchFamily="49" charset="0"/>
              </a:rPr>
              <a:t>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.when(</a:t>
            </a:r>
            <a:r>
              <a:rPr lang="en-US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dirty="0" smtClean="0">
                <a:solidFill>
                  <a:srgbClr val="CCFFCC"/>
                </a:solidFill>
                <a:latin typeface="Cheltenhm BdItHd BT" pitchFamily="18" charset="0"/>
                <a:cs typeface="Courier New" pitchFamily="49" charset="0"/>
              </a:rPr>
              <a:t>success</a:t>
            </a:r>
            <a:r>
              <a:rPr lang="en-US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smtClean="0">
                <a:solidFill>
                  <a:srgbClr val="CCFFCC"/>
                </a:solidFill>
                <a:latin typeface="Cheltenhm BdItHd BT" pitchFamily="18" charset="0"/>
                <a:cs typeface="Courier New" pitchFamily="49" charset="0"/>
              </a:rPr>
              <a:t>string</a:t>
            </a:r>
            <a:r>
              <a:rPr lang="en-US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           ...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   }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dirty="0" smtClean="0">
                <a:latin typeface="Cheltenhm BdItHd BT" pitchFamily="18" charset="0"/>
                <a:cs typeface="Courier New" pitchFamily="49" charset="0"/>
              </a:rPr>
              <a:t> </a:t>
            </a:r>
            <a:r>
              <a:rPr lang="en-US" dirty="0">
                <a:latin typeface="Cheltenhm BdItHd BT" pitchFamily="18" charset="0"/>
                <a:cs typeface="Courier New" pitchFamily="49" charset="0"/>
              </a:rPr>
              <a:t>failure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202290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Exceptions modify the flow of control by unwinding the state.</a:t>
            </a:r>
          </a:p>
          <a:p>
            <a:r>
              <a:rPr lang="en-US" dirty="0" smtClean="0"/>
              <a:t>In a turn based system, the stack is empty at the end of every turn.</a:t>
            </a:r>
          </a:p>
          <a:p>
            <a:r>
              <a:rPr lang="en-US" dirty="0" smtClean="0"/>
              <a:t>Exceptions cannot be delivered across turns.</a:t>
            </a:r>
          </a:p>
          <a:p>
            <a:r>
              <a:rPr lang="en-US" dirty="0" smtClean="0"/>
              <a:t>Broken promises can.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22214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Breakage flows to 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my_promise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.when(</a:t>
            </a:r>
            <a:r>
              <a:rPr lang="en-US" dirty="0" err="1" smtClean="0">
                <a:latin typeface="Cheltenhm BdItHd BT" pitchFamily="18" charset="0"/>
                <a:cs typeface="Courier New" pitchFamily="49" charset="0"/>
              </a:rPr>
              <a:t>success_a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.when(</a:t>
            </a:r>
            <a:r>
              <a:rPr lang="en-US" dirty="0" err="1" smtClean="0">
                <a:latin typeface="Cheltenhm BdItHd BT" pitchFamily="18" charset="0"/>
                <a:cs typeface="Courier New" pitchFamily="49" charset="0"/>
              </a:rPr>
              <a:t>success_b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.when(</a:t>
            </a:r>
            <a:r>
              <a:rPr lang="en-US" dirty="0" err="1" smtClean="0">
                <a:latin typeface="Cheltenhm BdItHd BT" pitchFamily="18" charset="0"/>
                <a:cs typeface="Courier New" pitchFamily="49" charset="0"/>
              </a:rPr>
              <a:t>success_c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dirty="0" smtClean="0">
                <a:latin typeface="Cheltenhm BdItHd BT" pitchFamily="18" charset="0"/>
                <a:cs typeface="Courier New" pitchFamily="49" charset="0"/>
              </a:rPr>
              <a:t> </a:t>
            </a:r>
            <a:r>
              <a:rPr lang="en-US" dirty="0">
                <a:latin typeface="Cheltenhm BdItHd BT" pitchFamily="18" charset="0"/>
                <a:cs typeface="Courier New" pitchFamily="49" charset="0"/>
              </a:rPr>
              <a:t>failure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>
                <a:latin typeface="Cheltenhm BdItHd BT" pitchFamily="18" charset="0"/>
                <a:cs typeface="Courier New" pitchFamily="49" charset="0"/>
              </a:rPr>
              <a:t>success_a</a:t>
            </a:r>
            <a:r>
              <a:rPr lang="en-US" dirty="0" smtClean="0">
                <a:cs typeface="Courier New" pitchFamily="49" charset="0"/>
              </a:rPr>
              <a:t> gets the value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my_promise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>
                <a:latin typeface="Cheltenhm BdItHd BT" pitchFamily="18" charset="0"/>
                <a:cs typeface="Courier New" pitchFamily="49" charset="0"/>
              </a:rPr>
              <a:t>success_b</a:t>
            </a:r>
            <a:r>
              <a:rPr lang="en-US" dirty="0" smtClean="0">
                <a:cs typeface="Courier New" pitchFamily="49" charset="0"/>
              </a:rPr>
              <a:t> gets the value of </a:t>
            </a:r>
            <a:r>
              <a:rPr lang="en-US" dirty="0" err="1" smtClean="0">
                <a:latin typeface="Cheltenhm BdItHd BT" pitchFamily="18" charset="0"/>
                <a:cs typeface="Courier New" pitchFamily="49" charset="0"/>
              </a:rPr>
              <a:t>success_a</a:t>
            </a:r>
            <a:endParaRPr lang="en-US" dirty="0" smtClean="0">
              <a:latin typeface="Cheltenhm BdItHd BT" pitchFamily="18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>
                <a:latin typeface="Cheltenhm BdItHd BT" pitchFamily="18" charset="0"/>
                <a:cs typeface="Courier New" pitchFamily="49" charset="0"/>
              </a:rPr>
              <a:t>success_c</a:t>
            </a:r>
            <a:r>
              <a:rPr lang="en-US" dirty="0" smtClean="0">
                <a:cs typeface="Courier New" pitchFamily="49" charset="0"/>
              </a:rPr>
              <a:t> gets the value of </a:t>
            </a:r>
            <a:r>
              <a:rPr lang="en-US" dirty="0" err="1" smtClean="0">
                <a:latin typeface="Cheltenhm BdItHd BT" pitchFamily="18" charset="0"/>
                <a:cs typeface="Courier New" pitchFamily="49" charset="0"/>
              </a:rPr>
              <a:t>success_b</a:t>
            </a:r>
            <a:endParaRPr lang="en-US" dirty="0" smtClean="0">
              <a:latin typeface="Cheltenhm BdItHd BT" pitchFamily="18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cs typeface="Courier New" pitchFamily="49" charset="0"/>
              </a:rPr>
              <a:t>unless any promise breaks: </a:t>
            </a:r>
            <a:br>
              <a:rPr lang="en-US" dirty="0" smtClean="0">
                <a:cs typeface="Courier New" pitchFamily="49" charset="0"/>
              </a:rPr>
            </a:br>
            <a:r>
              <a:rPr lang="en-US" dirty="0" smtClean="0">
                <a:cs typeface="Courier New" pitchFamily="49" charset="0"/>
              </a:rPr>
              <a:t>    </a:t>
            </a:r>
            <a:r>
              <a:rPr lang="en-US" dirty="0" smtClean="0">
                <a:latin typeface="Cheltenhm BdItHd BT" pitchFamily="18" charset="0"/>
                <a:cs typeface="Courier New" pitchFamily="49" charset="0"/>
              </a:rPr>
              <a:t>failure</a:t>
            </a:r>
            <a:r>
              <a:rPr lang="en-US" dirty="0" smtClean="0">
                <a:cs typeface="Courier New" pitchFamily="49" charset="0"/>
              </a:rPr>
              <a:t> gets the reason</a:t>
            </a:r>
          </a:p>
        </p:txBody>
      </p:sp>
    </p:spTree>
    <p:extLst>
      <p:ext uri="{BB962C8B-B14F-4D97-AF65-F5344CB8AC3E}">
        <p14:creationId xmlns:p14="http://schemas.microsoft.com/office/powerpoint/2010/main" val="335197236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f()</a:t>
            </a:r>
            <a:endParaRPr lang="en-US" sz="2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.when(</a:t>
            </a:r>
            <a:r>
              <a:rPr lang="en-US" sz="2200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sz="2200" b="1" dirty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b="1" dirty="0" err="1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f_value</a:t>
            </a:r>
            <a:r>
              <a:rPr lang="en-US" sz="2200" b="1" dirty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dirty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sz="2200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b="1" dirty="0" err="1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f_value</a:t>
            </a:r>
            <a:r>
              <a:rPr lang="en-US" sz="2200" b="1" dirty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dirty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    }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.when(</a:t>
            </a:r>
            <a:r>
              <a:rPr lang="en-US" sz="2200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function (</a:t>
            </a:r>
            <a:r>
              <a:rPr lang="en-US" sz="2200" b="1" dirty="0" err="1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g</a:t>
            </a:r>
            <a:r>
              <a:rPr lang="en-US" sz="2200" b="1" dirty="0" err="1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_value</a:t>
            </a:r>
            <a:r>
              <a:rPr lang="en-US" sz="2200" b="1" dirty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dirty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        ...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dirty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200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200" b="1" dirty="0">
              <a:latin typeface="Courier New" pitchFamily="49" charset="0"/>
              <a:cs typeface="Courier New" pitchFamily="49" charset="0"/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==== </a:t>
            </a:r>
            <a:endParaRPr lang="en-US" sz="22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f()</a:t>
            </a:r>
            <a:endParaRPr lang="en-US" sz="2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.when(</a:t>
            </a:r>
            <a:r>
              <a:rPr lang="en-US" sz="2200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function (</a:t>
            </a:r>
            <a:r>
              <a:rPr lang="en-US" sz="2200" b="1" dirty="0" err="1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f_value</a:t>
            </a:r>
            <a:r>
              <a:rPr lang="en-US" sz="2200" b="1" dirty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dirty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sz="2200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b="1" dirty="0" err="1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f_value</a:t>
            </a:r>
            <a:r>
              <a:rPr lang="en-US" sz="2200" b="1" dirty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dirty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2200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.when(</a:t>
            </a:r>
            <a:r>
              <a:rPr lang="en-US" sz="2200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function (</a:t>
            </a:r>
            <a:r>
              <a:rPr lang="en-US" sz="2200" b="1" dirty="0" err="1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g_value</a:t>
            </a:r>
            <a:r>
              <a:rPr lang="en-US" sz="2200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               ...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           }</a:t>
            </a:r>
            <a:r>
              <a:rPr lang="en-US" sz="2200" b="1" dirty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dirty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200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200" b="1" dirty="0">
              <a:latin typeface="Courier New" pitchFamily="49" charset="0"/>
              <a:cs typeface="Courier New" pitchFamily="49" charset="0"/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sz="22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06782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promise is a </a:t>
            </a:r>
            <a:r>
              <a:rPr lang="en-US" dirty="0" smtClean="0"/>
              <a:t>monad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value is not known when the monad is made.</a:t>
            </a:r>
          </a:p>
          <a:p>
            <a:r>
              <a:rPr lang="en-US" dirty="0" smtClean="0"/>
              <a:t>Each promise is linked to two resolver functions,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keep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dirty="0" smtClean="0"/>
              <a:t>, that determine the promise’s success and value.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when</a:t>
            </a:r>
            <a:r>
              <a:rPr lang="en-US" dirty="0" smtClean="0"/>
              <a:t> can take two functions, </a:t>
            </a:r>
            <a:br>
              <a:rPr lang="en-US" dirty="0" smtClean="0"/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bind</a:t>
            </a:r>
            <a:r>
              <a:rPr lang="en-US" dirty="0" smtClean="0"/>
              <a:t> only one.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50996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First Class Functions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Higher Order Functions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Lexical Closure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55120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4205"/>
            <a:ext cx="8229600" cy="6421395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VOW = (</a:t>
            </a:r>
            <a:r>
              <a:rPr lang="en-US" b="1" dirty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function () </a:t>
            </a:r>
            <a:r>
              <a:rPr lang="en-US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lang="en-US" b="1" dirty="0" smtClean="0">
              <a:solidFill>
                <a:srgbClr val="CCFFCC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   // function </a:t>
            </a:r>
            <a:r>
              <a:rPr lang="en-US" b="1" dirty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enlighten</a:t>
            </a:r>
            <a:r>
              <a:rPr lang="en-US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lang="en-US" b="1" dirty="0">
              <a:solidFill>
                <a:srgbClr val="CCFFCC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    return {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        make: </a:t>
            </a:r>
            <a:r>
              <a:rPr lang="en-US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function make() {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           ...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    };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}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 smtClean="0">
                <a:solidFill>
                  <a:srgbClr val="FF99CC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84651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4205"/>
            <a:ext cx="8229600" cy="6421395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VOW = (</a:t>
            </a:r>
            <a:r>
              <a:rPr lang="en-US" b="1" dirty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function () </a:t>
            </a:r>
            <a:r>
              <a:rPr lang="en-US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lang="en-US" b="1" dirty="0">
              <a:solidFill>
                <a:srgbClr val="CCFFCC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    // function </a:t>
            </a:r>
            <a:r>
              <a:rPr lang="en-US" b="1" dirty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enlighten</a:t>
            </a:r>
            <a:r>
              <a:rPr lang="en-US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lang="en-US" b="1" dirty="0">
              <a:solidFill>
                <a:srgbClr val="CCFFCC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    return {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        make: </a:t>
            </a:r>
            <a:r>
              <a:rPr lang="en-US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function make() {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           ...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    };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}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 smtClean="0">
                <a:solidFill>
                  <a:srgbClr val="FF99CC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flipH="1" flipV="1">
            <a:off x="1633491" y="5113538"/>
            <a:ext cx="2853376" cy="710489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FF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4463730" y="5373844"/>
            <a:ext cx="29883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chemeClr val="accent3"/>
                </a:solidFill>
                <a:latin typeface="+mj-lt"/>
              </a:rPr>
              <a:t>Dog balls</a:t>
            </a:r>
            <a:endParaRPr lang="en-US" sz="5400" dirty="0">
              <a:solidFill>
                <a:schemeClr val="accent3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26773728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4205"/>
            <a:ext cx="8229600" cy="6421395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VOW = (</a:t>
            </a:r>
            <a:r>
              <a:rPr lang="en-US" b="1" dirty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function () </a:t>
            </a:r>
            <a:r>
              <a:rPr lang="en-US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   // function enlighten...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lang="en-US" b="1" dirty="0">
              <a:solidFill>
                <a:srgbClr val="CCFFCC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    return {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        make: </a:t>
            </a:r>
            <a:r>
              <a:rPr lang="en-US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function make() {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           ...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    };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}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());</a:t>
            </a:r>
          </a:p>
        </p:txBody>
      </p:sp>
    </p:spTree>
    <p:extLst>
      <p:ext uri="{BB962C8B-B14F-4D97-AF65-F5344CB8AC3E}">
        <p14:creationId xmlns:p14="http://schemas.microsoft.com/office/powerpoint/2010/main" val="976927164"/>
      </p:ext>
    </p:extLst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708" y="98854"/>
            <a:ext cx="8822724" cy="6606746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make: </a:t>
            </a:r>
            <a:r>
              <a:rPr lang="en-US" sz="2400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sz="2400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make()</a:t>
            </a:r>
            <a:r>
              <a:rPr lang="en-US" sz="2300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300" b="1" dirty="0" err="1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300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breakers = [], fate, </a:t>
            </a:r>
            <a:r>
              <a:rPr lang="en-US" sz="2300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2300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300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     keepers </a:t>
            </a:r>
            <a:r>
              <a:rPr lang="en-US" sz="2300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= [], </a:t>
            </a:r>
            <a:r>
              <a:rPr lang="en-US" sz="2300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status </a:t>
            </a:r>
            <a:r>
              <a:rPr lang="en-US" sz="2300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= 'pending';    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lang="en-US" sz="2300" b="1" dirty="0" smtClean="0">
              <a:solidFill>
                <a:srgbClr val="FFFF99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300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  // function </a:t>
            </a:r>
            <a:r>
              <a:rPr lang="en-US" sz="2300" b="1" dirty="0" err="1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enqueue</a:t>
            </a:r>
            <a:r>
              <a:rPr lang="en-US" sz="2300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here...</a:t>
            </a:r>
            <a:endParaRPr lang="en-US" sz="2300" b="1" dirty="0">
              <a:solidFill>
                <a:srgbClr val="FFFF99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300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// function herald here...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lang="en-US" sz="2300" b="1" dirty="0">
              <a:solidFill>
                <a:srgbClr val="FFFF99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2300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       break</a:t>
            </a:r>
            <a:r>
              <a:rPr lang="en-US" sz="2300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3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sz="2300" b="1" dirty="0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(reason) </a:t>
            </a:r>
            <a:r>
              <a:rPr lang="en-US" sz="23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300" b="1" dirty="0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2300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herald</a:t>
            </a:r>
            <a:r>
              <a:rPr lang="en-US" sz="2300" b="1" dirty="0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3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'broken', </a:t>
            </a:r>
            <a:r>
              <a:rPr lang="en-US" sz="2300" b="1" dirty="0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reason, </a:t>
            </a:r>
            <a:r>
              <a:rPr lang="en-US" sz="2300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breakers</a:t>
            </a:r>
            <a:r>
              <a:rPr lang="en-US" sz="2300" b="1" dirty="0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sz="2300" b="1" dirty="0">
              <a:solidFill>
                <a:srgbClr val="66CC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        }</a:t>
            </a:r>
            <a:r>
              <a:rPr lang="en-US" sz="2300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       keep: </a:t>
            </a:r>
            <a:r>
              <a:rPr lang="en-US" sz="23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sz="2300" b="1" dirty="0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3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value) {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300" b="1" dirty="0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2300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herald</a:t>
            </a:r>
            <a:r>
              <a:rPr lang="en-US" sz="2300" b="1" dirty="0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3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'kept', value, </a:t>
            </a:r>
            <a:r>
              <a:rPr lang="en-US" sz="2300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keepers</a:t>
            </a:r>
            <a:r>
              <a:rPr lang="en-US" sz="2300" b="1" dirty="0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sz="2300" b="1" dirty="0">
              <a:solidFill>
                <a:srgbClr val="66CC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        }</a:t>
            </a:r>
            <a:r>
              <a:rPr lang="en-US" sz="2300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       promise: {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           ...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   };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00768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568" y="98854"/>
            <a:ext cx="9020432" cy="6606746"/>
          </a:xfrm>
        </p:spPr>
        <p:txBody>
          <a:bodyPr anchor="ctr"/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promise: {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is_promise</a:t>
            </a:r>
            <a:r>
              <a:rPr lang="en-US" sz="2000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: true</a:t>
            </a:r>
            <a:r>
              <a:rPr lang="en-US" sz="2000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when: </a:t>
            </a:r>
            <a:r>
              <a:rPr lang="en-US" sz="20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function (kept, broken) {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err="1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0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 vow = </a:t>
            </a:r>
            <a:r>
              <a:rPr lang="en-US" sz="2000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make</a:t>
            </a:r>
            <a:r>
              <a:rPr lang="en-US" sz="20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        switch (</a:t>
            </a:r>
            <a:r>
              <a:rPr lang="en-US" sz="2000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status</a:t>
            </a:r>
            <a:r>
              <a:rPr lang="en-US" sz="20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        case 'pending':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2000" b="1" dirty="0" err="1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enqueue</a:t>
            </a:r>
            <a:r>
              <a:rPr lang="en-US" sz="20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('keep', kept, vow);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2000" b="1" dirty="0" err="1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enqueue</a:t>
            </a:r>
            <a:r>
              <a:rPr lang="en-US" sz="2000" b="1" dirty="0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'break', broken, vow);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            break</a:t>
            </a:r>
            <a:r>
              <a:rPr lang="en-US" sz="20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        case </a:t>
            </a:r>
            <a:r>
              <a:rPr lang="en-US" sz="20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'kept':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2000" b="1" dirty="0" err="1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enqueue</a:t>
            </a:r>
            <a:r>
              <a:rPr lang="en-US" sz="20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('keep', kept, vow);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            enlighten</a:t>
            </a:r>
            <a:r>
              <a:rPr lang="en-US" sz="2000" b="1" dirty="0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keepers</a:t>
            </a:r>
            <a:r>
              <a:rPr lang="en-US" sz="20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, fate);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           break</a:t>
            </a:r>
            <a:r>
              <a:rPr lang="en-US" sz="20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b="1" dirty="0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case 'broken':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2000" b="1" dirty="0" err="1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enqueue</a:t>
            </a:r>
            <a:r>
              <a:rPr lang="en-US" sz="20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('break', broken, vow);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2000" b="1" dirty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enlighten</a:t>
            </a:r>
            <a:r>
              <a:rPr lang="en-US" sz="20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breakers</a:t>
            </a:r>
            <a:r>
              <a:rPr lang="en-US" sz="20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, fate);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20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break;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US" sz="2000" b="1" dirty="0" err="1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vow.promise</a:t>
            </a:r>
            <a:r>
              <a:rPr lang="en-US" sz="20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10337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708" y="98854"/>
            <a:ext cx="8822724" cy="6606746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make: </a:t>
            </a:r>
            <a:r>
              <a:rPr lang="en-US" sz="2400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sz="2400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make()</a:t>
            </a:r>
            <a:r>
              <a:rPr lang="en-US" sz="2300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300" b="1" dirty="0" err="1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300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breakers = [], fate, </a:t>
            </a:r>
            <a:r>
              <a:rPr lang="en-US" sz="2300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2300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300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     keepers </a:t>
            </a:r>
            <a:r>
              <a:rPr lang="en-US" sz="2300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= [], </a:t>
            </a:r>
            <a:r>
              <a:rPr lang="en-US" sz="2300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status </a:t>
            </a:r>
            <a:r>
              <a:rPr lang="en-US" sz="2300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= 'pending';    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lang="en-US" sz="2300" b="1" dirty="0" smtClean="0">
              <a:solidFill>
                <a:srgbClr val="FFFF99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300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  // function </a:t>
            </a:r>
            <a:r>
              <a:rPr lang="en-US" sz="2300" b="1" dirty="0" err="1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enqueue</a:t>
            </a:r>
            <a:r>
              <a:rPr lang="en-US" sz="2300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here...</a:t>
            </a:r>
            <a:endParaRPr lang="en-US" sz="2300" b="1" dirty="0">
              <a:solidFill>
                <a:srgbClr val="FFFF99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300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// function herald here...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lang="en-US" sz="2300" b="1" dirty="0">
              <a:solidFill>
                <a:srgbClr val="FFFF99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2300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       break</a:t>
            </a:r>
            <a:r>
              <a:rPr lang="en-US" sz="2300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3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sz="2300" b="1" dirty="0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(reason) </a:t>
            </a:r>
            <a:r>
              <a:rPr lang="en-US" sz="23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300" b="1" dirty="0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2300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herald</a:t>
            </a:r>
            <a:r>
              <a:rPr lang="en-US" sz="2300" b="1" dirty="0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3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'broken', </a:t>
            </a:r>
            <a:r>
              <a:rPr lang="en-US" sz="2300" b="1" dirty="0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reason, </a:t>
            </a:r>
            <a:r>
              <a:rPr lang="en-US" sz="2300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breakers</a:t>
            </a:r>
            <a:r>
              <a:rPr lang="en-US" sz="2300" b="1" dirty="0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sz="2300" b="1" dirty="0">
              <a:solidFill>
                <a:srgbClr val="66CC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        }</a:t>
            </a:r>
            <a:r>
              <a:rPr lang="en-US" sz="2300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       keep: </a:t>
            </a:r>
            <a:r>
              <a:rPr lang="en-US" sz="23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sz="2300" b="1" dirty="0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3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value) {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300" b="1" dirty="0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2300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herald</a:t>
            </a:r>
            <a:r>
              <a:rPr lang="en-US" sz="2300" b="1" dirty="0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3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'kept', value, </a:t>
            </a:r>
            <a:r>
              <a:rPr lang="en-US" sz="2300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keepers</a:t>
            </a:r>
            <a:r>
              <a:rPr lang="en-US" sz="2300" b="1" dirty="0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sz="2300" b="1" dirty="0">
              <a:solidFill>
                <a:srgbClr val="66CC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        }</a:t>
            </a:r>
            <a:r>
              <a:rPr lang="en-US" sz="2300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       promise: {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           ...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   };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090454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 dir="ou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708" y="234778"/>
            <a:ext cx="8822724" cy="6470822"/>
          </a:xfrm>
        </p:spPr>
        <p:txBody>
          <a:bodyPr anchor="ctr"/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sz="2100" b="1" dirty="0" err="1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enqueue</a:t>
            </a:r>
            <a:r>
              <a:rPr lang="en-US" sz="2100" b="1" dirty="0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(resolution, </a:t>
            </a:r>
            <a:r>
              <a:rPr lang="en-US" sz="2100" b="1" dirty="0" err="1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func</a:t>
            </a:r>
            <a:r>
              <a:rPr lang="en-US" sz="2100" b="1" dirty="0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, vow) </a:t>
            </a:r>
            <a:r>
              <a:rPr lang="en-US" sz="21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100" b="1" dirty="0" err="1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1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 queue = resolution === 'keep' </a:t>
            </a:r>
            <a:endParaRPr lang="en-US" sz="2100" b="1" dirty="0" smtClean="0">
              <a:solidFill>
                <a:srgbClr val="66CC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100" b="1" dirty="0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       ? </a:t>
            </a:r>
            <a:r>
              <a:rPr lang="en-US" sz="2100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keepers</a:t>
            </a:r>
            <a:r>
              <a:rPr lang="en-US" sz="21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sz="2100" b="1" dirty="0" smtClean="0">
              <a:solidFill>
                <a:srgbClr val="66CC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100" b="1" dirty="0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       : </a:t>
            </a:r>
            <a:r>
              <a:rPr lang="en-US" sz="2100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breakers</a:t>
            </a:r>
            <a:r>
              <a:rPr lang="en-US" sz="21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    queue[</a:t>
            </a:r>
            <a:r>
              <a:rPr lang="en-US" sz="2100" b="1" dirty="0" err="1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queue.length</a:t>
            </a:r>
            <a:r>
              <a:rPr lang="en-US" sz="21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2100" b="1" dirty="0" err="1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typeof</a:t>
            </a:r>
            <a:r>
              <a:rPr lang="en-US" sz="21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100" b="1" dirty="0" err="1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func</a:t>
            </a:r>
            <a:r>
              <a:rPr lang="en-US" sz="21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 !== 'function'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        ? vow[resolution]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        : </a:t>
            </a:r>
            <a:r>
              <a:rPr lang="en-US" sz="2100" b="1" dirty="0">
                <a:solidFill>
                  <a:srgbClr val="FFCDCD"/>
                </a:solidFill>
                <a:latin typeface="Courier New" pitchFamily="49" charset="0"/>
                <a:cs typeface="Courier New" pitchFamily="49" charset="0"/>
              </a:rPr>
              <a:t>function (value) {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b="1" dirty="0">
                <a:solidFill>
                  <a:srgbClr val="FFCDCD"/>
                </a:solidFill>
                <a:latin typeface="Courier New" pitchFamily="49" charset="0"/>
                <a:cs typeface="Courier New" pitchFamily="49" charset="0"/>
              </a:rPr>
              <a:t>            try {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b="1" dirty="0">
                <a:solidFill>
                  <a:srgbClr val="FFCDCD"/>
                </a:solidFill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2100" b="1" dirty="0" err="1">
                <a:solidFill>
                  <a:srgbClr val="FFCDCD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100" b="1" dirty="0">
                <a:solidFill>
                  <a:srgbClr val="FFCDCD"/>
                </a:solidFill>
                <a:latin typeface="Courier New" pitchFamily="49" charset="0"/>
                <a:cs typeface="Courier New" pitchFamily="49" charset="0"/>
              </a:rPr>
              <a:t> result = </a:t>
            </a:r>
            <a:r>
              <a:rPr lang="en-US" sz="2100" b="1" dirty="0" err="1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func</a:t>
            </a:r>
            <a:r>
              <a:rPr lang="en-US" sz="2100" b="1" dirty="0" smtClean="0">
                <a:solidFill>
                  <a:srgbClr val="FFCDCD"/>
                </a:solidFill>
                <a:latin typeface="Courier New" pitchFamily="49" charset="0"/>
                <a:cs typeface="Courier New" pitchFamily="49" charset="0"/>
              </a:rPr>
              <a:t>(value</a:t>
            </a:r>
            <a:r>
              <a:rPr lang="en-US" sz="2100" b="1" dirty="0">
                <a:solidFill>
                  <a:srgbClr val="FFCDCD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b="1" dirty="0">
                <a:solidFill>
                  <a:srgbClr val="FFCDCD"/>
                </a:solidFill>
                <a:latin typeface="Courier New" pitchFamily="49" charset="0"/>
                <a:cs typeface="Courier New" pitchFamily="49" charset="0"/>
              </a:rPr>
              <a:t>                if (result &amp;&amp; </a:t>
            </a:r>
            <a:endParaRPr lang="en-US" sz="2100" b="1" dirty="0" smtClean="0">
              <a:solidFill>
                <a:srgbClr val="FFCDCD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b="1" dirty="0">
                <a:solidFill>
                  <a:srgbClr val="FFCDCD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100" b="1" dirty="0" smtClean="0">
                <a:solidFill>
                  <a:srgbClr val="FFCDCD"/>
                </a:solidFill>
                <a:latin typeface="Courier New" pitchFamily="49" charset="0"/>
                <a:cs typeface="Courier New" pitchFamily="49" charset="0"/>
              </a:rPr>
              <a:t>                       </a:t>
            </a:r>
            <a:r>
              <a:rPr lang="en-US" sz="2100" b="1" dirty="0" err="1" smtClean="0">
                <a:solidFill>
                  <a:srgbClr val="FFCDCD"/>
                </a:solidFill>
                <a:latin typeface="Courier New" pitchFamily="49" charset="0"/>
                <a:cs typeface="Courier New" pitchFamily="49" charset="0"/>
              </a:rPr>
              <a:t>result.is_promise</a:t>
            </a:r>
            <a:r>
              <a:rPr lang="en-US" sz="2100" b="1" dirty="0" smtClean="0">
                <a:solidFill>
                  <a:srgbClr val="FFCDCD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100" b="1" dirty="0">
                <a:solidFill>
                  <a:srgbClr val="FFCDCD"/>
                </a:solidFill>
                <a:latin typeface="Courier New" pitchFamily="49" charset="0"/>
                <a:cs typeface="Courier New" pitchFamily="49" charset="0"/>
              </a:rPr>
              <a:t>=== true) {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b="1" dirty="0">
                <a:solidFill>
                  <a:srgbClr val="FFCDCD"/>
                </a:solidFill>
                <a:latin typeface="Courier New" pitchFamily="49" charset="0"/>
                <a:cs typeface="Courier New" pitchFamily="49" charset="0"/>
              </a:rPr>
              <a:t>                    </a:t>
            </a:r>
            <a:r>
              <a:rPr lang="en-US" sz="2100" b="1" dirty="0" err="1" smtClean="0">
                <a:solidFill>
                  <a:srgbClr val="FFCDCD"/>
                </a:solidFill>
                <a:latin typeface="Courier New" pitchFamily="49" charset="0"/>
                <a:cs typeface="Courier New" pitchFamily="49" charset="0"/>
              </a:rPr>
              <a:t>result.when</a:t>
            </a:r>
            <a:r>
              <a:rPr lang="en-US" sz="2100" b="1" dirty="0" smtClean="0">
                <a:solidFill>
                  <a:srgbClr val="FFCDCD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100" b="1" dirty="0" err="1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vow</a:t>
            </a:r>
            <a:r>
              <a:rPr lang="en-US" sz="2100" b="1" dirty="0" err="1" smtClean="0">
                <a:solidFill>
                  <a:srgbClr val="FFCDCD"/>
                </a:solidFill>
                <a:latin typeface="Courier New" pitchFamily="49" charset="0"/>
                <a:cs typeface="Courier New" pitchFamily="49" charset="0"/>
              </a:rPr>
              <a:t>.keep</a:t>
            </a:r>
            <a:r>
              <a:rPr lang="en-US" sz="2100" b="1" dirty="0">
                <a:solidFill>
                  <a:srgbClr val="FFCDCD"/>
                </a:solidFill>
                <a:latin typeface="Courier New" pitchFamily="49" charset="0"/>
                <a:cs typeface="Courier New" pitchFamily="49" charset="0"/>
              </a:rPr>
              <a:t>, </a:t>
            </a:r>
            <a:endParaRPr lang="en-US" sz="2100" b="1" dirty="0" smtClean="0">
              <a:solidFill>
                <a:srgbClr val="FFCDCD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b="1" dirty="0">
                <a:solidFill>
                  <a:srgbClr val="FFCDCD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100" b="1" dirty="0" smtClean="0">
                <a:solidFill>
                  <a:srgbClr val="FFCDCD"/>
                </a:solidFill>
                <a:latin typeface="Courier New" pitchFamily="49" charset="0"/>
                <a:cs typeface="Courier New" pitchFamily="49" charset="0"/>
              </a:rPr>
              <a:t>                           </a:t>
            </a:r>
            <a:r>
              <a:rPr lang="en-US" sz="2100" b="1" dirty="0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vow</a:t>
            </a:r>
            <a:r>
              <a:rPr lang="en-US" sz="2100" b="1" dirty="0" smtClean="0">
                <a:solidFill>
                  <a:srgbClr val="FFCDCD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100" b="1" dirty="0">
                <a:solidFill>
                  <a:srgbClr val="FFCDCD"/>
                </a:solidFill>
                <a:latin typeface="Courier New" pitchFamily="49" charset="0"/>
                <a:cs typeface="Courier New" pitchFamily="49" charset="0"/>
              </a:rPr>
              <a:t>'break']);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b="1" dirty="0">
                <a:solidFill>
                  <a:srgbClr val="FFCDCD"/>
                </a:solidFill>
                <a:latin typeface="Courier New" pitchFamily="49" charset="0"/>
                <a:cs typeface="Courier New" pitchFamily="49" charset="0"/>
              </a:rPr>
              <a:t>                } else {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b="1" dirty="0">
                <a:solidFill>
                  <a:srgbClr val="FFCDCD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100" b="1" dirty="0" smtClean="0">
                <a:solidFill>
                  <a:srgbClr val="FFCDCD"/>
                </a:solidFill>
                <a:latin typeface="Courier New" pitchFamily="49" charset="0"/>
                <a:cs typeface="Courier New" pitchFamily="49" charset="0"/>
              </a:rPr>
              <a:t>                   </a:t>
            </a:r>
            <a:r>
              <a:rPr lang="en-US" sz="2100" b="1" dirty="0" err="1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vow</a:t>
            </a:r>
            <a:r>
              <a:rPr lang="en-US" sz="2100" b="1" dirty="0" err="1" smtClean="0">
                <a:solidFill>
                  <a:srgbClr val="FFCDCD"/>
                </a:solidFill>
                <a:latin typeface="Courier New" pitchFamily="49" charset="0"/>
                <a:cs typeface="Courier New" pitchFamily="49" charset="0"/>
              </a:rPr>
              <a:t>.keep</a:t>
            </a:r>
            <a:r>
              <a:rPr lang="en-US" sz="2100" b="1" dirty="0" smtClean="0">
                <a:solidFill>
                  <a:srgbClr val="FFCDCD"/>
                </a:solidFill>
                <a:latin typeface="Courier New" pitchFamily="49" charset="0"/>
                <a:cs typeface="Courier New" pitchFamily="49" charset="0"/>
              </a:rPr>
              <a:t>(result</a:t>
            </a:r>
            <a:r>
              <a:rPr lang="en-US" sz="2100" b="1" dirty="0">
                <a:solidFill>
                  <a:srgbClr val="FFCDCD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b="1" dirty="0">
                <a:solidFill>
                  <a:srgbClr val="FFCDCD"/>
                </a:solidFill>
                <a:latin typeface="Courier New" pitchFamily="49" charset="0"/>
                <a:cs typeface="Courier New" pitchFamily="49" charset="0"/>
              </a:rPr>
              <a:t>                }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b="1" dirty="0">
                <a:solidFill>
                  <a:srgbClr val="FFCDCD"/>
                </a:solidFill>
                <a:latin typeface="Courier New" pitchFamily="49" charset="0"/>
                <a:cs typeface="Courier New" pitchFamily="49" charset="0"/>
              </a:rPr>
              <a:t>            } catch (e) {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b="1" dirty="0">
                <a:solidFill>
                  <a:srgbClr val="FFCDCD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100" b="1" dirty="0" smtClean="0">
                <a:solidFill>
                  <a:srgbClr val="FFCDCD"/>
                </a:solidFill>
                <a:latin typeface="Courier New" pitchFamily="49" charset="0"/>
                <a:cs typeface="Courier New" pitchFamily="49" charset="0"/>
              </a:rPr>
              <a:t>               </a:t>
            </a:r>
            <a:r>
              <a:rPr lang="en-US" sz="2100" b="1" dirty="0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vow</a:t>
            </a:r>
            <a:r>
              <a:rPr lang="en-US" sz="2100" b="1" dirty="0" smtClean="0">
                <a:solidFill>
                  <a:srgbClr val="FFCDCD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100" b="1" dirty="0">
                <a:solidFill>
                  <a:srgbClr val="FFCDCD"/>
                </a:solidFill>
                <a:latin typeface="Courier New" pitchFamily="49" charset="0"/>
                <a:cs typeface="Courier New" pitchFamily="49" charset="0"/>
              </a:rPr>
              <a:t>'break'](e);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b="1" dirty="0">
                <a:solidFill>
                  <a:srgbClr val="FFCDCD"/>
                </a:solidFill>
                <a:latin typeface="Courier New" pitchFamily="49" charset="0"/>
                <a:cs typeface="Courier New" pitchFamily="49" charset="0"/>
              </a:rPr>
              <a:t>            }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b="1" dirty="0">
                <a:solidFill>
                  <a:srgbClr val="FFCDCD"/>
                </a:solidFill>
                <a:latin typeface="Courier New" pitchFamily="49" charset="0"/>
                <a:cs typeface="Courier New" pitchFamily="49" charset="0"/>
              </a:rPr>
              <a:t>        }</a:t>
            </a:r>
            <a:r>
              <a:rPr lang="en-US" sz="21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11774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708" y="234778"/>
            <a:ext cx="8822724" cy="6470822"/>
          </a:xfrm>
        </p:spPr>
        <p:txBody>
          <a:bodyPr anchor="ctr"/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sz="2400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herald</a:t>
            </a:r>
            <a:r>
              <a:rPr lang="en-US" sz="24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(state, value, queue) {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    if (</a:t>
            </a:r>
            <a:r>
              <a:rPr lang="en-US" sz="2400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status</a:t>
            </a:r>
            <a:r>
              <a:rPr lang="en-US" sz="24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 !== 'pending') {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        throw "overpromise";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   fate</a:t>
            </a:r>
            <a:r>
              <a:rPr lang="en-US" sz="24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 = value;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status</a:t>
            </a:r>
            <a:r>
              <a:rPr lang="en-US" sz="24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 = state;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enlighten</a:t>
            </a:r>
            <a:r>
              <a:rPr lang="en-US" sz="24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(queue, </a:t>
            </a:r>
            <a:r>
              <a:rPr lang="en-US" sz="2400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fate</a:t>
            </a:r>
            <a:r>
              <a:rPr lang="en-US" sz="24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err="1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keepers</a:t>
            </a:r>
            <a:r>
              <a:rPr lang="en-US" sz="2400" b="1" dirty="0" err="1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.length</a:t>
            </a:r>
            <a:r>
              <a:rPr lang="en-US" sz="24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err="1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breakers</a:t>
            </a:r>
            <a:r>
              <a:rPr lang="en-US" sz="2400" b="1" dirty="0" err="1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.length</a:t>
            </a:r>
            <a:r>
              <a:rPr lang="en-US" sz="24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96960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 dir="u" isContent="1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924" y="284205"/>
            <a:ext cx="9008076" cy="6421395"/>
          </a:xfrm>
        </p:spPr>
        <p:txBody>
          <a:bodyPr anchor="ctr"/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sz="2400" b="1" dirty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enlighten</a:t>
            </a:r>
            <a:r>
              <a:rPr lang="en-US" sz="2400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(queue, fate) {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err="1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queue.forEach</a:t>
            </a:r>
            <a:r>
              <a:rPr lang="en-US" sz="2400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function (</a:t>
            </a:r>
            <a:r>
              <a:rPr lang="en-US" sz="2400" b="1" dirty="0" err="1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func</a:t>
            </a:r>
            <a:r>
              <a:rPr lang="en-US" sz="24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setImmediate</a:t>
            </a:r>
            <a:r>
              <a:rPr lang="en-US" sz="24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func</a:t>
            </a:r>
            <a:r>
              <a:rPr lang="en-US" sz="24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fate</a:t>
            </a:r>
            <a:r>
              <a:rPr lang="en-US" sz="24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    }</a:t>
            </a:r>
            <a:r>
              <a:rPr lang="en-US" sz="2400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>
              <a:solidFill>
                <a:srgbClr val="FFFF99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solidFill>
                <a:srgbClr val="FFFF99"/>
              </a:solidFill>
              <a:latin typeface="Courier New" pitchFamily="49" charset="0"/>
              <a:cs typeface="Courier New" pitchFamily="49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https://github.com/douglascrockford/monad</a:t>
            </a:r>
          </a:p>
        </p:txBody>
      </p:sp>
    </p:spTree>
    <p:extLst>
      <p:ext uri="{BB962C8B-B14F-4D97-AF65-F5344CB8AC3E}">
        <p14:creationId xmlns:p14="http://schemas.microsoft.com/office/powerpoint/2010/main" val="1915507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 dir="u" isContent="1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5876" y="284205"/>
            <a:ext cx="6350924" cy="6421395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25" b="1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625" b="1" dirty="0">
                <a:latin typeface="Courier New" pitchFamily="49" charset="0"/>
                <a:cs typeface="Courier New" pitchFamily="49" charset="0"/>
              </a:rPr>
              <a:t> VOW = (</a:t>
            </a:r>
            <a:r>
              <a:rPr lang="en-US" sz="625" b="1" dirty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function () </a:t>
            </a:r>
            <a:r>
              <a:rPr lang="en-US" sz="625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{</a:t>
            </a:r>
            <a:endParaRPr lang="en-US" sz="625" b="1" dirty="0">
              <a:solidFill>
                <a:srgbClr val="CCFFCC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25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   function </a:t>
            </a:r>
            <a:r>
              <a:rPr lang="en-US" sz="625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enlighten</a:t>
            </a:r>
            <a:r>
              <a:rPr lang="en-US" sz="625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(queue, fate) {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25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625" b="1" dirty="0" err="1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queue.forEach</a:t>
            </a:r>
            <a:r>
              <a:rPr lang="en-US" sz="625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(function (</a:t>
            </a:r>
            <a:r>
              <a:rPr lang="en-US" sz="625" b="1" dirty="0" err="1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func</a:t>
            </a:r>
            <a:r>
              <a:rPr lang="en-US" sz="625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25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625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625" b="1" dirty="0" err="1">
                <a:latin typeface="Courier New" pitchFamily="49" charset="0"/>
                <a:cs typeface="Courier New" pitchFamily="49" charset="0"/>
              </a:rPr>
              <a:t>setImmediate</a:t>
            </a:r>
            <a:r>
              <a:rPr lang="en-US" sz="625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625" b="1" dirty="0" err="1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func</a:t>
            </a:r>
            <a:r>
              <a:rPr lang="en-US" sz="625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, fate);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25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625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   });</a:t>
            </a:r>
            <a:endParaRPr lang="en-US" sz="625" b="1" dirty="0">
              <a:solidFill>
                <a:srgbClr val="FFFF99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25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   }</a:t>
            </a:r>
            <a:endParaRPr lang="en-US" sz="625" b="1" dirty="0">
              <a:solidFill>
                <a:srgbClr val="CCFFCC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25" b="1" dirty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    return {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25" b="1" dirty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        make: </a:t>
            </a:r>
            <a:r>
              <a:rPr lang="en-US" sz="625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function make() {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25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625" b="1" dirty="0" err="1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625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breakers = [], fate, </a:t>
            </a:r>
            <a:r>
              <a:rPr lang="en-US" sz="625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keepers </a:t>
            </a:r>
            <a:r>
              <a:rPr lang="en-US" sz="625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= [],  status = 'pending</a:t>
            </a:r>
            <a:r>
              <a:rPr lang="en-US" sz="625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';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25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25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625" b="1" dirty="0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sz="625" b="1" dirty="0" err="1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enqueue</a:t>
            </a:r>
            <a:r>
              <a:rPr lang="en-US" sz="625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(resolution, </a:t>
            </a:r>
            <a:r>
              <a:rPr lang="en-US" sz="625" b="1" dirty="0" err="1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func</a:t>
            </a:r>
            <a:r>
              <a:rPr lang="en-US" sz="625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, vow) </a:t>
            </a:r>
            <a:r>
              <a:rPr lang="en-US" sz="625" b="1" dirty="0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25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25" b="1" dirty="0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               </a:t>
            </a:r>
            <a:r>
              <a:rPr lang="en-US" sz="625" b="1" dirty="0" err="1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625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 queue = resolution === 'keep' </a:t>
            </a:r>
            <a:r>
              <a:rPr lang="en-US" sz="625" b="1" dirty="0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? </a:t>
            </a:r>
            <a:r>
              <a:rPr lang="en-US" sz="625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keepers</a:t>
            </a:r>
            <a:r>
              <a:rPr lang="en-US" sz="625" b="1" dirty="0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625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breakers</a:t>
            </a:r>
            <a:r>
              <a:rPr lang="en-US" sz="625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25" b="1" dirty="0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                queue[</a:t>
            </a:r>
            <a:r>
              <a:rPr lang="en-US" sz="625" b="1" dirty="0" err="1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queue.length</a:t>
            </a:r>
            <a:r>
              <a:rPr lang="en-US" sz="625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625" b="1" dirty="0" err="1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typeof</a:t>
            </a:r>
            <a:r>
              <a:rPr lang="en-US" sz="625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25" b="1" dirty="0" err="1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func</a:t>
            </a:r>
            <a:r>
              <a:rPr lang="en-US" sz="625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 !== 'function</a:t>
            </a:r>
            <a:r>
              <a:rPr lang="en-US" sz="625" b="1" dirty="0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' ? </a:t>
            </a:r>
            <a:r>
              <a:rPr lang="en-US" sz="625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vow[resolution</a:t>
            </a:r>
            <a:r>
              <a:rPr lang="en-US" sz="625" b="1" dirty="0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] : </a:t>
            </a:r>
            <a:r>
              <a:rPr lang="en-US" sz="625" b="1" dirty="0">
                <a:solidFill>
                  <a:srgbClr val="FFCDCD"/>
                </a:solidFill>
                <a:latin typeface="Courier New" pitchFamily="49" charset="0"/>
                <a:cs typeface="Courier New" pitchFamily="49" charset="0"/>
              </a:rPr>
              <a:t>function (value) {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25" b="1" dirty="0">
                <a:solidFill>
                  <a:srgbClr val="FFCDCD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625" b="1" dirty="0" smtClean="0">
                <a:solidFill>
                  <a:srgbClr val="FFCDCD"/>
                </a:solidFill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en-US" sz="625" b="1" dirty="0">
                <a:solidFill>
                  <a:srgbClr val="FFCDCD"/>
                </a:solidFill>
                <a:latin typeface="Courier New" pitchFamily="49" charset="0"/>
                <a:cs typeface="Courier New" pitchFamily="49" charset="0"/>
              </a:rPr>
              <a:t>try {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25" b="1" dirty="0">
                <a:solidFill>
                  <a:srgbClr val="FFCDCD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625" b="1" dirty="0" smtClean="0">
                <a:solidFill>
                  <a:srgbClr val="FFCDCD"/>
                </a:solidFill>
                <a:latin typeface="Courier New" pitchFamily="49" charset="0"/>
                <a:cs typeface="Courier New" pitchFamily="49" charset="0"/>
              </a:rPr>
              <a:t>                  </a:t>
            </a:r>
            <a:r>
              <a:rPr lang="en-US" sz="625" b="1" dirty="0" err="1">
                <a:solidFill>
                  <a:srgbClr val="FFCDCD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625" b="1" dirty="0">
                <a:solidFill>
                  <a:srgbClr val="FFCDCD"/>
                </a:solidFill>
                <a:latin typeface="Courier New" pitchFamily="49" charset="0"/>
                <a:cs typeface="Courier New" pitchFamily="49" charset="0"/>
              </a:rPr>
              <a:t> result = </a:t>
            </a:r>
            <a:r>
              <a:rPr lang="en-US" sz="625" b="1" dirty="0" err="1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func</a:t>
            </a:r>
            <a:r>
              <a:rPr lang="en-US" sz="625" b="1" dirty="0">
                <a:solidFill>
                  <a:srgbClr val="FFCDCD"/>
                </a:solidFill>
                <a:latin typeface="Courier New" pitchFamily="49" charset="0"/>
                <a:cs typeface="Courier New" pitchFamily="49" charset="0"/>
              </a:rPr>
              <a:t>(value);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25" b="1" dirty="0" smtClean="0">
                <a:solidFill>
                  <a:srgbClr val="FFCDCD"/>
                </a:solidFill>
                <a:latin typeface="Courier New" pitchFamily="49" charset="0"/>
                <a:cs typeface="Courier New" pitchFamily="49" charset="0"/>
              </a:rPr>
              <a:t>                        </a:t>
            </a:r>
            <a:r>
              <a:rPr lang="en-US" sz="625" b="1" dirty="0">
                <a:solidFill>
                  <a:srgbClr val="FFCDCD"/>
                </a:solidFill>
                <a:latin typeface="Courier New" pitchFamily="49" charset="0"/>
                <a:cs typeface="Courier New" pitchFamily="49" charset="0"/>
              </a:rPr>
              <a:t>if (result </a:t>
            </a:r>
            <a:r>
              <a:rPr lang="en-US" sz="625" b="1" dirty="0" smtClean="0">
                <a:solidFill>
                  <a:srgbClr val="FFCDCD"/>
                </a:solidFill>
                <a:latin typeface="Courier New" pitchFamily="49" charset="0"/>
                <a:cs typeface="Courier New" pitchFamily="49" charset="0"/>
              </a:rPr>
              <a:t>&amp;&amp; </a:t>
            </a:r>
            <a:r>
              <a:rPr lang="en-US" sz="625" b="1" dirty="0" err="1" smtClean="0">
                <a:solidFill>
                  <a:srgbClr val="FFCDCD"/>
                </a:solidFill>
                <a:latin typeface="Courier New" pitchFamily="49" charset="0"/>
                <a:cs typeface="Courier New" pitchFamily="49" charset="0"/>
              </a:rPr>
              <a:t>result.is_promise</a:t>
            </a:r>
            <a:r>
              <a:rPr lang="en-US" sz="625" b="1" dirty="0" smtClean="0">
                <a:solidFill>
                  <a:srgbClr val="FFCDCD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25" b="1" dirty="0">
                <a:solidFill>
                  <a:srgbClr val="FFCDCD"/>
                </a:solidFill>
                <a:latin typeface="Courier New" pitchFamily="49" charset="0"/>
                <a:cs typeface="Courier New" pitchFamily="49" charset="0"/>
              </a:rPr>
              <a:t>=== true) {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25" b="1" dirty="0">
                <a:solidFill>
                  <a:srgbClr val="FFCDCD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625" b="1" dirty="0" smtClean="0">
                <a:solidFill>
                  <a:srgbClr val="FFCDCD"/>
                </a:solidFill>
                <a:latin typeface="Courier New" pitchFamily="49" charset="0"/>
                <a:cs typeface="Courier New" pitchFamily="49" charset="0"/>
              </a:rPr>
              <a:t>                         </a:t>
            </a:r>
            <a:r>
              <a:rPr lang="en-US" sz="625" b="1" dirty="0" err="1">
                <a:solidFill>
                  <a:srgbClr val="FFCDCD"/>
                </a:solidFill>
                <a:latin typeface="Courier New" pitchFamily="49" charset="0"/>
                <a:cs typeface="Courier New" pitchFamily="49" charset="0"/>
              </a:rPr>
              <a:t>result.when</a:t>
            </a:r>
            <a:r>
              <a:rPr lang="en-US" sz="625" b="1" dirty="0">
                <a:solidFill>
                  <a:srgbClr val="FFCDCD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625" b="1" dirty="0" err="1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vow</a:t>
            </a:r>
            <a:r>
              <a:rPr lang="en-US" sz="625" b="1" dirty="0" err="1">
                <a:solidFill>
                  <a:srgbClr val="FFCDCD"/>
                </a:solidFill>
                <a:latin typeface="Courier New" pitchFamily="49" charset="0"/>
                <a:cs typeface="Courier New" pitchFamily="49" charset="0"/>
              </a:rPr>
              <a:t>.keep</a:t>
            </a:r>
            <a:r>
              <a:rPr lang="en-US" sz="625" b="1" dirty="0">
                <a:solidFill>
                  <a:srgbClr val="FFCDCD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625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vow</a:t>
            </a:r>
            <a:r>
              <a:rPr lang="en-US" sz="625" b="1" dirty="0">
                <a:solidFill>
                  <a:srgbClr val="FFCDCD"/>
                </a:solidFill>
                <a:latin typeface="Courier New" pitchFamily="49" charset="0"/>
                <a:cs typeface="Courier New" pitchFamily="49" charset="0"/>
              </a:rPr>
              <a:t>['break']);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25" b="1" dirty="0" smtClean="0">
                <a:solidFill>
                  <a:srgbClr val="FFCDCD"/>
                </a:solidFill>
                <a:latin typeface="Courier New" pitchFamily="49" charset="0"/>
                <a:cs typeface="Courier New" pitchFamily="49" charset="0"/>
              </a:rPr>
              <a:t>                        </a:t>
            </a:r>
            <a:r>
              <a:rPr lang="en-US" sz="625" b="1" dirty="0">
                <a:solidFill>
                  <a:srgbClr val="FFCDCD"/>
                </a:solidFill>
                <a:latin typeface="Courier New" pitchFamily="49" charset="0"/>
                <a:cs typeface="Courier New" pitchFamily="49" charset="0"/>
              </a:rPr>
              <a:t>} else {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25" b="1" dirty="0">
                <a:solidFill>
                  <a:srgbClr val="FFCDCD"/>
                </a:solidFill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625" b="1" dirty="0" smtClean="0">
                <a:solidFill>
                  <a:srgbClr val="FFCDCD"/>
                </a:solidFill>
                <a:latin typeface="Courier New" pitchFamily="49" charset="0"/>
                <a:cs typeface="Courier New" pitchFamily="49" charset="0"/>
              </a:rPr>
              <a:t>                   </a:t>
            </a:r>
            <a:r>
              <a:rPr lang="en-US" sz="625" b="1" dirty="0" err="1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vow</a:t>
            </a:r>
            <a:r>
              <a:rPr lang="en-US" sz="625" b="1" dirty="0" err="1">
                <a:solidFill>
                  <a:srgbClr val="FFCDCD"/>
                </a:solidFill>
                <a:latin typeface="Courier New" pitchFamily="49" charset="0"/>
                <a:cs typeface="Courier New" pitchFamily="49" charset="0"/>
              </a:rPr>
              <a:t>.keep</a:t>
            </a:r>
            <a:r>
              <a:rPr lang="en-US" sz="625" b="1" dirty="0">
                <a:solidFill>
                  <a:srgbClr val="FFCDCD"/>
                </a:solidFill>
                <a:latin typeface="Courier New" pitchFamily="49" charset="0"/>
                <a:cs typeface="Courier New" pitchFamily="49" charset="0"/>
              </a:rPr>
              <a:t>(result);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25" b="1" dirty="0" smtClean="0">
                <a:solidFill>
                  <a:srgbClr val="FFCDCD"/>
                </a:solidFill>
                <a:latin typeface="Courier New" pitchFamily="49" charset="0"/>
                <a:cs typeface="Courier New" pitchFamily="49" charset="0"/>
              </a:rPr>
              <a:t>                        </a:t>
            </a:r>
            <a:r>
              <a:rPr lang="en-US" sz="625" b="1" dirty="0">
                <a:solidFill>
                  <a:srgbClr val="FFCDCD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25" b="1" dirty="0">
                <a:solidFill>
                  <a:srgbClr val="FFCDCD"/>
                </a:solidFill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625" b="1" dirty="0" smtClean="0">
                <a:solidFill>
                  <a:srgbClr val="FFCDCD"/>
                </a:solidFill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625" b="1" dirty="0">
                <a:solidFill>
                  <a:srgbClr val="FFCDCD"/>
                </a:solidFill>
                <a:latin typeface="Courier New" pitchFamily="49" charset="0"/>
                <a:cs typeface="Courier New" pitchFamily="49" charset="0"/>
              </a:rPr>
              <a:t>} catch (e) </a:t>
            </a:r>
            <a:r>
              <a:rPr lang="en-US" sz="625" b="1" dirty="0" smtClean="0">
                <a:solidFill>
                  <a:srgbClr val="FFCDCD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25" b="1" dirty="0" smtClean="0">
                <a:solidFill>
                  <a:srgbClr val="FFCDCD"/>
                </a:solidFill>
                <a:latin typeface="Courier New" pitchFamily="49" charset="0"/>
                <a:cs typeface="Courier New" pitchFamily="49" charset="0"/>
              </a:rPr>
              <a:t>                        </a:t>
            </a:r>
            <a:r>
              <a:rPr lang="en-US" sz="625" b="1" dirty="0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vow</a:t>
            </a:r>
            <a:r>
              <a:rPr lang="en-US" sz="625" b="1" dirty="0" smtClean="0">
                <a:solidFill>
                  <a:srgbClr val="FFCDCD"/>
                </a:solidFill>
                <a:latin typeface="Courier New" pitchFamily="49" charset="0"/>
                <a:cs typeface="Courier New" pitchFamily="49" charset="0"/>
              </a:rPr>
              <a:t>['break'](e);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25" b="1" dirty="0" smtClean="0">
                <a:solidFill>
                  <a:srgbClr val="FFCDCD"/>
                </a:solidFill>
                <a:latin typeface="Courier New" pitchFamily="49" charset="0"/>
                <a:cs typeface="Courier New" pitchFamily="49" charset="0"/>
              </a:rPr>
              <a:t>                    }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25" b="1" dirty="0" smtClean="0">
                <a:solidFill>
                  <a:srgbClr val="FFCDCD"/>
                </a:solidFill>
                <a:latin typeface="Courier New" pitchFamily="49" charset="0"/>
                <a:cs typeface="Courier New" pitchFamily="49" charset="0"/>
              </a:rPr>
              <a:t>                }</a:t>
            </a:r>
            <a:r>
              <a:rPr lang="en-US" sz="625" b="1" dirty="0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sz="625" b="1" dirty="0">
              <a:solidFill>
                <a:srgbClr val="66CC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25" b="1" dirty="0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            }</a:t>
            </a:r>
            <a:endParaRPr lang="en-US" sz="625" b="1" dirty="0">
              <a:solidFill>
                <a:srgbClr val="FFFF99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25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625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625" b="1" dirty="0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sz="625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herald</a:t>
            </a:r>
            <a:r>
              <a:rPr lang="en-US" sz="625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(state, value, queue) {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25" b="1" dirty="0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625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625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status</a:t>
            </a:r>
            <a:r>
              <a:rPr lang="en-US" sz="625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 !== 'pending') {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25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625" b="1" dirty="0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            throw </a:t>
            </a:r>
            <a:r>
              <a:rPr lang="en-US" sz="625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"overpromise";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25" b="1" dirty="0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625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25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625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fate</a:t>
            </a:r>
            <a:r>
              <a:rPr lang="en-US" sz="625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 = value;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25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625" b="1" dirty="0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625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status</a:t>
            </a:r>
            <a:r>
              <a:rPr lang="en-US" sz="625" b="1" dirty="0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25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= state;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25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625" b="1" dirty="0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625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enlighten</a:t>
            </a:r>
            <a:r>
              <a:rPr lang="en-US" sz="625" b="1" dirty="0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(queue</a:t>
            </a:r>
            <a:r>
              <a:rPr lang="en-US" sz="625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625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fate</a:t>
            </a:r>
            <a:r>
              <a:rPr lang="en-US" sz="625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25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625" b="1" dirty="0" err="1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keepers</a:t>
            </a:r>
            <a:r>
              <a:rPr lang="en-US" sz="625" b="1" dirty="0" err="1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.length</a:t>
            </a:r>
            <a:r>
              <a:rPr lang="en-US" sz="625" b="1" dirty="0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25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= 0;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25" b="1" dirty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625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625" b="1" dirty="0" err="1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breakers</a:t>
            </a:r>
            <a:r>
              <a:rPr lang="en-US" sz="625" b="1" dirty="0" err="1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.length</a:t>
            </a:r>
            <a:r>
              <a:rPr lang="en-US" sz="625" b="1" dirty="0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25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= 0</a:t>
            </a:r>
            <a:r>
              <a:rPr lang="en-US" sz="625" b="1" dirty="0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25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25" b="1" dirty="0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           }</a:t>
            </a:r>
            <a:endParaRPr lang="en-US" sz="625" b="1" dirty="0">
              <a:solidFill>
                <a:srgbClr val="FFFF99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25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           return {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25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               break: </a:t>
            </a:r>
            <a:r>
              <a:rPr lang="en-US" sz="625" b="1" dirty="0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function (reason) {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25" b="1" dirty="0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                    </a:t>
            </a:r>
            <a:r>
              <a:rPr lang="en-US" sz="625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herald</a:t>
            </a:r>
            <a:r>
              <a:rPr lang="en-US" sz="625" b="1" dirty="0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('broken', reason, </a:t>
            </a:r>
            <a:r>
              <a:rPr lang="en-US" sz="625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breakers</a:t>
            </a:r>
            <a:r>
              <a:rPr lang="en-US" sz="625" b="1" dirty="0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25" b="1" dirty="0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                }</a:t>
            </a:r>
            <a:r>
              <a:rPr lang="en-US" sz="625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25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               keep: </a:t>
            </a:r>
            <a:r>
              <a:rPr lang="en-US" sz="625" b="1" dirty="0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function (value) {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25" b="1" dirty="0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                    </a:t>
            </a:r>
            <a:r>
              <a:rPr lang="en-US" sz="625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herald</a:t>
            </a:r>
            <a:r>
              <a:rPr lang="en-US" sz="625" b="1" dirty="0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('kept', value, </a:t>
            </a:r>
            <a:r>
              <a:rPr lang="en-US" sz="625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keepers</a:t>
            </a:r>
            <a:r>
              <a:rPr lang="en-US" sz="625" b="1" dirty="0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25" b="1" dirty="0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                }</a:t>
            </a:r>
            <a:r>
              <a:rPr lang="en-US" sz="625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25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               promise: {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25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                   </a:t>
            </a:r>
            <a:r>
              <a:rPr lang="en-US" sz="625" b="1" dirty="0" err="1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is_promise</a:t>
            </a:r>
            <a:r>
              <a:rPr lang="en-US" sz="625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: true,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25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                   when: </a:t>
            </a:r>
            <a:r>
              <a:rPr lang="en-US" sz="625" b="1" dirty="0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function (kept, broken) {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25" b="1" dirty="0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                        </a:t>
            </a:r>
            <a:r>
              <a:rPr lang="en-US" sz="625" b="1" dirty="0" err="1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625" b="1" dirty="0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 vow = </a:t>
            </a:r>
            <a:r>
              <a:rPr lang="en-US" sz="625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make</a:t>
            </a:r>
            <a:r>
              <a:rPr lang="en-US" sz="625" b="1" dirty="0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25" b="1" dirty="0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                        switch (</a:t>
            </a:r>
            <a:r>
              <a:rPr lang="en-US" sz="625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status</a:t>
            </a:r>
            <a:r>
              <a:rPr lang="en-US" sz="625" b="1" dirty="0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25" b="1" dirty="0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                        case 'pending':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25" b="1" dirty="0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                            </a:t>
            </a:r>
            <a:r>
              <a:rPr lang="en-US" sz="625" b="1" dirty="0" err="1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enqueue</a:t>
            </a:r>
            <a:r>
              <a:rPr lang="en-US" sz="625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625" b="1" dirty="0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'keep', kept, vow);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25" b="1" dirty="0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                            </a:t>
            </a:r>
            <a:r>
              <a:rPr lang="en-US" sz="625" b="1" dirty="0" err="1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enqueue</a:t>
            </a:r>
            <a:r>
              <a:rPr lang="en-US" sz="625" b="1" dirty="0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('break', broken, vow);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25" b="1" dirty="0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                            break;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25" b="1" dirty="0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                        case 'kept':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25" b="1" dirty="0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                            </a:t>
            </a:r>
            <a:r>
              <a:rPr lang="en-US" sz="625" b="1" dirty="0" err="1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enqueue</a:t>
            </a:r>
            <a:r>
              <a:rPr lang="en-US" sz="625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('keep', </a:t>
            </a:r>
            <a:r>
              <a:rPr lang="en-US" sz="625" b="1" dirty="0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kept, vow);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25" b="1" dirty="0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                            </a:t>
            </a:r>
            <a:r>
              <a:rPr lang="en-US" sz="625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enlighten</a:t>
            </a:r>
            <a:r>
              <a:rPr lang="en-US" sz="625" b="1" dirty="0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625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keepers</a:t>
            </a:r>
            <a:r>
              <a:rPr lang="en-US" sz="625" b="1" dirty="0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, fate);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25" b="1" dirty="0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                            break;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25" b="1" dirty="0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                        case 'broken':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25" b="1" dirty="0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                            </a:t>
            </a:r>
            <a:r>
              <a:rPr lang="en-US" sz="625" b="1" dirty="0" err="1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enqueue</a:t>
            </a:r>
            <a:r>
              <a:rPr lang="en-US" sz="625" b="1" dirty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('break', </a:t>
            </a:r>
            <a:r>
              <a:rPr lang="en-US" sz="625" b="1" dirty="0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broken, vow);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25" b="1" dirty="0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                            </a:t>
            </a:r>
            <a:r>
              <a:rPr lang="en-US" sz="625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enlighten</a:t>
            </a:r>
            <a:r>
              <a:rPr lang="en-US" sz="625" b="1" dirty="0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625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breakers</a:t>
            </a:r>
            <a:r>
              <a:rPr lang="en-US" sz="625" b="1" dirty="0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, fate);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25" b="1" dirty="0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                            break;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25" b="1" dirty="0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                        }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25" b="1" dirty="0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                        return </a:t>
            </a:r>
            <a:r>
              <a:rPr lang="en-US" sz="625" b="1" dirty="0" err="1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vow.promise</a:t>
            </a:r>
            <a:r>
              <a:rPr lang="en-US" sz="625" b="1" dirty="0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25" b="1" dirty="0" smtClean="0">
                <a:solidFill>
                  <a:srgbClr val="66CCFF"/>
                </a:solidFill>
                <a:latin typeface="Courier New" pitchFamily="49" charset="0"/>
                <a:cs typeface="Courier New" pitchFamily="49" charset="0"/>
              </a:rPr>
              <a:t>                    }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25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               }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25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           };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25" b="1" dirty="0" smtClean="0">
                <a:solidFill>
                  <a:srgbClr val="FFFF99"/>
                </a:solidFill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25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    };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25" b="1" dirty="0" smtClean="0">
                <a:solidFill>
                  <a:srgbClr val="CCFFCC"/>
                </a:solidFill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625" b="1" dirty="0" smtClean="0">
                <a:latin typeface="Courier New" pitchFamily="49" charset="0"/>
                <a:cs typeface="Courier New" pitchFamily="49" charset="0"/>
              </a:rPr>
              <a:t>());</a:t>
            </a:r>
            <a:endParaRPr lang="en-US" sz="625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2770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warp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8346" y="2130425"/>
            <a:ext cx="8390238" cy="1470025"/>
          </a:xfrm>
        </p:spPr>
        <p:txBody>
          <a:bodyPr anchor="ctr"/>
          <a:lstStyle/>
          <a:p>
            <a:r>
              <a:rPr lang="en-US" dirty="0" smtClean="0"/>
              <a:t>Pure Functional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More mathematical.</a:t>
            </a:r>
          </a:p>
        </p:txBody>
      </p:sp>
    </p:spTree>
    <p:extLst>
      <p:ext uri="{BB962C8B-B14F-4D97-AF65-F5344CB8AC3E}">
        <p14:creationId xmlns:p14="http://schemas.microsoft.com/office/powerpoint/2010/main" val="55010023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Our Friend the Monad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eltenhm BdHd BT" pitchFamily="18" charset="0"/>
                <a:cs typeface="Courier New" pitchFamily="49" charset="0"/>
              </a:rPr>
              <a:t>The Identity Monad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eltenhm BdHd BT" pitchFamily="18" charset="0"/>
                <a:cs typeface="Courier New" pitchFamily="49" charset="0"/>
              </a:rPr>
              <a:t>The Ajax Monad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eltenhm BdHd BT" pitchFamily="18" charset="0"/>
                <a:cs typeface="Courier New" pitchFamily="49" charset="0"/>
              </a:rPr>
              <a:t>The Maybe Monad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eltenhm BdHd BT" pitchFamily="18" charset="0"/>
                <a:cs typeface="Courier New" pitchFamily="49" charset="0"/>
              </a:rPr>
              <a:t>The Promise Monad</a:t>
            </a:r>
            <a:endParaRPr lang="en-US" sz="2800" dirty="0">
              <a:latin typeface="Cheltenhm BdHd BT" pitchFamily="18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9539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1317625"/>
            <a:ext cx="7772400" cy="1470025"/>
          </a:xfrm>
        </p:spPr>
        <p:txBody>
          <a:bodyPr/>
          <a:lstStyle/>
          <a:p>
            <a:r>
              <a:rPr lang="en-US" sz="59500" dirty="0" smtClean="0"/>
              <a:t>;</a:t>
            </a:r>
            <a:endParaRPr lang="en-US" sz="595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923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Viewing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eltenhm BdHd BT" pitchFamily="18" charset="0"/>
                <a:cs typeface="Courier New" pitchFamily="49" charset="0"/>
              </a:rPr>
              <a:t>Carl Hewitt. </a:t>
            </a:r>
            <a:r>
              <a:rPr lang="en-US" sz="2800" dirty="0" smtClean="0">
                <a:latin typeface="Cheltenhm BdItHd BT" pitchFamily="18" charset="0"/>
                <a:cs typeface="Courier New" pitchFamily="49" charset="0"/>
              </a:rPr>
              <a:t>The </a:t>
            </a:r>
            <a:r>
              <a:rPr lang="en-US" sz="2800" dirty="0">
                <a:latin typeface="Cheltenhm BdItHd BT" pitchFamily="18" charset="0"/>
                <a:cs typeface="Courier New" pitchFamily="49" charset="0"/>
              </a:rPr>
              <a:t>Actor Model (everything you wanted to know, but were afraid to ask</a:t>
            </a:r>
            <a:r>
              <a:rPr lang="en-US" sz="2800" dirty="0" smtClean="0">
                <a:latin typeface="Cheltenhm BdItHd BT" pitchFamily="18" charset="0"/>
                <a:cs typeface="Courier New" pitchFamily="49" charset="0"/>
              </a:rPr>
              <a:t>)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latin typeface="Cheltenhm BdHd BT" pitchFamily="18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http://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channel9.msdn.com/Shows/Going+Deep/</a:t>
            </a:r>
            <a:br>
              <a:rPr lang="en-US" sz="22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Hewitt-Meijer-and-Szyperski-The-Actor-Model-everything-you-wanted-to-know-but-were-afraid-to-ask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lang="en-US" sz="2200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latin typeface="Cheltenhm BdHd BT" pitchFamily="18" charset="0"/>
                <a:cs typeface="Courier New" pitchFamily="49" charset="0"/>
              </a:rPr>
              <a:t>Mark Miller. </a:t>
            </a:r>
            <a:r>
              <a:rPr lang="en-US" sz="2800" dirty="0">
                <a:latin typeface="Cheltenhm BdItHd BT" pitchFamily="18" charset="0"/>
                <a:cs typeface="Courier New" pitchFamily="49" charset="0"/>
              </a:rPr>
              <a:t>Secure Distributed Programming with Object-capabilities </a:t>
            </a:r>
            <a:r>
              <a:rPr lang="en-US" sz="2800" dirty="0" smtClean="0">
                <a:latin typeface="Cheltenhm BdItHd BT" pitchFamily="18" charset="0"/>
                <a:cs typeface="Courier New" pitchFamily="49" charset="0"/>
              </a:rPr>
              <a:t>in JavaScript</a:t>
            </a:r>
            <a:endParaRPr lang="en-US" sz="2800" dirty="0">
              <a:latin typeface="Cheltenhm BdItHd BT" pitchFamily="18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lang="en-US" sz="2200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http://www.youtube.com/watch?v=w9hHHvhZ_HY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http://www.youtube.com/watch?v=oBqeDYETXME</a:t>
            </a:r>
          </a:p>
        </p:txBody>
      </p:sp>
    </p:spTree>
    <p:extLst>
      <p:ext uri="{BB962C8B-B14F-4D97-AF65-F5344CB8AC3E}">
        <p14:creationId xmlns:p14="http://schemas.microsoft.com/office/powerpoint/2010/main" val="939521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Functions as maps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88301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Memoization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Caching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76494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Programming without </a:t>
            </a:r>
            <a:br>
              <a:rPr lang="en-US" dirty="0"/>
            </a:br>
            <a:r>
              <a:rPr lang="en-US" dirty="0"/>
              <a:t>side-effects.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smtClean="0"/>
              <a:t>Remove assignment, loops (use recursion instead), freeze all array literals and object literals.</a:t>
            </a:r>
          </a:p>
          <a:p>
            <a:pPr algn="l"/>
            <a:r>
              <a:rPr lang="en-US" dirty="0" smtClean="0"/>
              <a:t>Remove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Date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Math.random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37616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heltenhm BdHd BT"/>
        <a:ea typeface=""/>
        <a:cs typeface=""/>
      </a:majorFont>
      <a:minorFont>
        <a:latin typeface="Cheltenhm BdHd B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49687</TotalTime>
  <Words>2142</Words>
  <Application>Microsoft Office PowerPoint</Application>
  <PresentationFormat>On-screen Show (4:3)</PresentationFormat>
  <Paragraphs>543</Paragraphs>
  <Slides>62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7" baseType="lpstr">
      <vt:lpstr>Cheltenhm BdHd BT</vt:lpstr>
      <vt:lpstr>Cheltenhm BdItHd BT</vt:lpstr>
      <vt:lpstr>Arial</vt:lpstr>
      <vt:lpstr>Courier New</vt:lpstr>
      <vt:lpstr>Default Design</vt:lpstr>
      <vt:lpstr>Monads &amp; Gonads</vt:lpstr>
      <vt:lpstr>Today</vt:lpstr>
      <vt:lpstr>Functional Programming</vt:lpstr>
      <vt:lpstr>FORTRAN II (1958)</vt:lpstr>
      <vt:lpstr>First Class Functions  Higher Order Functions  Lexical Closure</vt:lpstr>
      <vt:lpstr>Pure Functional Programming</vt:lpstr>
      <vt:lpstr>Functions as maps</vt:lpstr>
      <vt:lpstr>Memoization  Caching</vt:lpstr>
      <vt:lpstr>Programming without  side-effects.</vt:lpstr>
      <vt:lpstr>In the real world,  everything changes.</vt:lpstr>
      <vt:lpstr>Monads</vt:lpstr>
      <vt:lpstr>In order to understand monads, you need to first learn Haskell and Category Theory.</vt:lpstr>
      <vt:lpstr>In order to understand monads, you need to first learn Haskell and Category Theory.</vt:lpstr>
      <vt:lpstr>(M t) → (t → M u) → (M u)</vt:lpstr>
      <vt:lpstr>…you must first learn JavaScript</vt:lpstr>
      <vt:lpstr>Axioms</vt:lpstr>
      <vt:lpstr>bind(monad, func)  monad.bind(func)</vt:lpstr>
      <vt:lpstr>PowerPoint Presentation</vt:lpstr>
      <vt:lpstr>PowerPoint Presentation</vt:lpstr>
      <vt:lpstr>PowerPoint Presentation</vt:lpstr>
      <vt:lpstr>Axioms</vt:lpstr>
      <vt:lpstr>Axioms</vt:lpstr>
      <vt:lpstr>The Ajax Monad</vt:lpstr>
      <vt:lpstr>Interstate (2001)</vt:lpstr>
      <vt:lpstr>ADsafe (2007)</vt:lpstr>
      <vt:lpstr>monad.bind(func)      monad.bind(func, [         a, b, c     ])  monad.method()      monad.method(a, b, c)</vt:lpstr>
      <vt:lpstr>monad.bind(func)      monad.bind(func, [         a, b, c     ])  monad.method()      monad.method(a, b, c)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null</vt:lpstr>
      <vt:lpstr>Maybe</vt:lpstr>
      <vt:lpstr>PowerPoint Presentation</vt:lpstr>
      <vt:lpstr>PowerPoint Presentation</vt:lpstr>
      <vt:lpstr>Our Friend the Monad</vt:lpstr>
      <vt:lpstr>Concurrency</vt:lpstr>
      <vt:lpstr>Turn Based Processing</vt:lpstr>
      <vt:lpstr>Promises</vt:lpstr>
      <vt:lpstr>Promises</vt:lpstr>
      <vt:lpstr>Promises</vt:lpstr>
      <vt:lpstr>Make a vow</vt:lpstr>
      <vt:lpstr>Filesystem API</vt:lpstr>
      <vt:lpstr>Exceptions</vt:lpstr>
      <vt:lpstr>Breakage flows to the end</vt:lpstr>
      <vt:lpstr>Composition</vt:lpstr>
      <vt:lpstr>A promise is a monad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Our Friend the Monad</vt:lpstr>
      <vt:lpstr>;</vt:lpstr>
      <vt:lpstr>Further Viewing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Monads &amp; Gonads</dc:title>
  <dc:creator>Douglas Crockford</dc:creator>
  <cp:lastModifiedBy>Douglas Crockford</cp:lastModifiedBy>
  <cp:revision>900</cp:revision>
  <dcterms:created xsi:type="dcterms:W3CDTF">2005-10-05T17:31:40Z</dcterms:created>
  <dcterms:modified xsi:type="dcterms:W3CDTF">2013-11-18T17:04:16Z</dcterms:modified>
</cp:coreProperties>
</file>