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5"/>
  </p:notesMasterIdLst>
  <p:sldIdLst>
    <p:sldId id="256" r:id="rId2"/>
    <p:sldId id="885" r:id="rId3"/>
    <p:sldId id="886" r:id="rId4"/>
    <p:sldId id="890" r:id="rId5"/>
    <p:sldId id="891" r:id="rId6"/>
    <p:sldId id="889" r:id="rId7"/>
    <p:sldId id="887" r:id="rId8"/>
    <p:sldId id="749" r:id="rId9"/>
    <p:sldId id="892" r:id="rId10"/>
    <p:sldId id="893" r:id="rId11"/>
    <p:sldId id="895" r:id="rId12"/>
    <p:sldId id="894" r:id="rId13"/>
    <p:sldId id="896" r:id="rId14"/>
  </p:sldIdLst>
  <p:sldSz cx="9144000" cy="6858000" type="screen4x3"/>
  <p:notesSz cx="6858000" cy="9144000"/>
  <p:embeddedFontLst>
    <p:embeddedFont>
      <p:font typeface="Cheltenhm BdHd BT" panose="02040703050705020403" pitchFamily="18" charset="0"/>
      <p:regular r:id="rId16"/>
    </p:embeddedFont>
    <p:embeddedFont>
      <p:font typeface="Programma" panose="02000009000000000000" pitchFamily="49" charset="0"/>
      <p:bold r:id="rId17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FFFF99"/>
    <a:srgbClr val="FF99CC"/>
    <a:srgbClr val="99FF66"/>
    <a:srgbClr val="FF0101"/>
    <a:srgbClr val="A50021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67" autoAdjust="0"/>
  </p:normalViewPr>
  <p:slideViewPr>
    <p:cSldViewPr snapToGrid="0">
      <p:cViewPr varScale="1">
        <p:scale>
          <a:sx n="80" d="100"/>
          <a:sy n="80" d="100"/>
        </p:scale>
        <p:origin x="152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5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5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5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5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0C4A4F-4FDB-4476-8E43-8AFADDAA76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97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B136B-B51C-4606-BC97-461A2294DF89}" type="slidenum">
              <a:rPr lang="en-US"/>
              <a:pPr/>
              <a:t>1</a:t>
            </a:fld>
            <a:endParaRPr lang="en-US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70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B18B1E-ED58-478F-AE4D-A4BD4C5B3D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52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B18B1E-ED58-478F-AE4D-A4BD4C5B3D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82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B18B1E-ED58-478F-AE4D-A4BD4C5B3D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79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B18B1E-ED58-478F-AE4D-A4BD4C5B3D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27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B18B1E-ED58-478F-AE4D-A4BD4C5B3D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00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B18B1E-ED58-478F-AE4D-A4BD4C5B3D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6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5455ED-7CA6-4D15-8064-E7192D448F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7EE68D-7FB9-43B5-A2C1-A8904FF4B4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430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430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B3A57D-C169-4004-89F3-F816B1E40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64E31F-C093-4FDF-8B35-CB4205B09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1A5A72-037A-45AD-B641-C78699687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B9DA86-9468-47B7-9FEA-2D0177402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10FC52-3B80-4438-A1AD-1E53E037F4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965277-4CF5-43AC-9F49-043F646C5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1916A9-5D63-41C8-A2FE-81B8D443A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E4C61E-F407-4D54-A67B-3A350C103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6B93FD-725B-4AF8-AA40-9F30A1CFDB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3DD7551-992F-46A6-9F54-0F3B581DB1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heltenhm BdHd BT" pitchFamily="18" charset="0"/>
        </a:defRPr>
      </a:lvl9pPr>
    </p:titleStyle>
    <p:bodyStyle>
      <a:lvl1pPr marL="342900" indent="-342900" algn="l" rtl="0" fontAlgn="base">
        <a:spcBef>
          <a:spcPct val="30000"/>
        </a:spcBef>
        <a:spcAft>
          <a:spcPct val="2000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20000"/>
        </a:spcAft>
        <a:buChar char=" "/>
        <a:defRPr sz="28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Rectangle 73"/>
          <p:cNvSpPr>
            <a:spLocks noGrp="1" noChangeArrowheads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sz="16600" dirty="0"/>
              <a:t>Closure</a:t>
            </a:r>
          </a:p>
        </p:txBody>
      </p:sp>
      <p:sp>
        <p:nvSpPr>
          <p:cNvPr id="2122" name="Rectangle 74"/>
          <p:cNvSpPr>
            <a:spLocks noGrp="1" noChangeArrowheads="1"/>
          </p:cNvSpPr>
          <p:nvPr>
            <p:ph type="subTitle" idx="1"/>
          </p:nvPr>
        </p:nvSpPr>
        <p:spPr/>
        <p:txBody>
          <a:bodyPr anchor="b"/>
          <a:lstStyle/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0958"/>
            <a:ext cx="8229600" cy="543464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digit_name</a:t>
            </a:r>
            <a:r>
              <a:rPr lang="en-US" sz="2000" b="1" dirty="0">
                <a:latin typeface="Courier New" pitchFamily="49" charset="0"/>
              </a:rPr>
              <a:t> = (</a:t>
            </a: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function (n) {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CFFCC"/>
                </a:solidFill>
                <a:latin typeface="Courier New" pitchFamily="49" charset="0"/>
              </a:rPr>
              <a:t>var</a:t>
            </a: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names = [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       "zero", "one", "two", "three", "four",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       "five", "six", "seven", "eight", "nine"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   ];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solidFill>
                <a:srgbClr val="CCFFCC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   return </a:t>
            </a:r>
            <a:r>
              <a:rPr lang="en-US" sz="2000" b="1" dirty="0">
                <a:solidFill>
                  <a:srgbClr val="FFFFCC"/>
                </a:solidFill>
                <a:latin typeface="Courier New" pitchFamily="49" charset="0"/>
              </a:rPr>
              <a:t>function (n)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FFFFCC"/>
                </a:solidFill>
                <a:latin typeface="Courier New" pitchFamily="49" charset="0"/>
              </a:rPr>
              <a:t>        return </a:t>
            </a: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names</a:t>
            </a:r>
            <a:r>
              <a:rPr lang="en-US" sz="2000" b="1" dirty="0">
                <a:solidFill>
                  <a:srgbClr val="FFFFCC"/>
                </a:solidFill>
                <a:latin typeface="Courier New" pitchFamily="49" charset="0"/>
              </a:rPr>
              <a:t>[n];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FFFFCC"/>
                </a:solidFill>
                <a:latin typeface="Courier New" pitchFamily="49" charset="0"/>
              </a:rPr>
              <a:t>    }</a:t>
            </a: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}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alert(</a:t>
            </a:r>
            <a:r>
              <a:rPr lang="en-US" sz="2000" b="1" dirty="0" err="1">
                <a:latin typeface="Courier New" pitchFamily="49" charset="0"/>
              </a:rPr>
              <a:t>digit_name</a:t>
            </a:r>
            <a:r>
              <a:rPr lang="en-US" sz="2000" b="1" dirty="0">
                <a:latin typeface="Courier New" pitchFamily="49" charset="0"/>
              </a:rPr>
              <a:t>(3));    // "three"</a:t>
            </a:r>
          </a:p>
        </p:txBody>
      </p:sp>
    </p:spTree>
    <p:extLst>
      <p:ext uri="{BB962C8B-B14F-4D97-AF65-F5344CB8AC3E}">
        <p14:creationId xmlns:p14="http://schemas.microsoft.com/office/powerpoint/2010/main" val="1762306209"/>
      </p:ext>
    </p:extLst>
  </p:cSld>
  <p:clrMapOvr>
    <a:masterClrMapping/>
  </p:clrMapOvr>
  <p:transition spd="slow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Over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0958"/>
            <a:ext cx="8229600" cy="543464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</a:rPr>
              <a:t> names = [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"zero", "one", "two", "three", "four",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"five", "six", "seven", "eight", "nine"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digit_name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function (n) {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solidFill>
                <a:srgbClr val="CCFFCC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   return </a:t>
            </a:r>
            <a:r>
              <a:rPr lang="en-US" sz="2000" b="1" dirty="0">
                <a:latin typeface="Courier New" pitchFamily="49" charset="0"/>
              </a:rPr>
              <a:t>names</a:t>
            </a: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[n];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solidFill>
                <a:srgbClr val="CCFFCC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}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alert(</a:t>
            </a:r>
            <a:r>
              <a:rPr lang="en-US" sz="2000" b="1" dirty="0" err="1">
                <a:latin typeface="Courier New" pitchFamily="49" charset="0"/>
              </a:rPr>
              <a:t>digit_name</a:t>
            </a:r>
            <a:r>
              <a:rPr lang="en-US" sz="2000" b="1" dirty="0">
                <a:latin typeface="Courier New" pitchFamily="49" charset="0"/>
              </a:rPr>
              <a:t>(3));    // "three"</a:t>
            </a:r>
          </a:p>
        </p:txBody>
      </p:sp>
    </p:spTree>
    <p:extLst>
      <p:ext uri="{BB962C8B-B14F-4D97-AF65-F5344CB8AC3E}">
        <p14:creationId xmlns:p14="http://schemas.microsoft.com/office/powerpoint/2010/main" val="2998364182"/>
      </p:ext>
    </p:extLst>
  </p:cSld>
  <p:clrMapOvr>
    <a:masterClrMapping/>
  </p:clrMapOvr>
  <p:transition spd="slow"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Immediate function returns a function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0958"/>
            <a:ext cx="8229600" cy="543464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</a:rPr>
              <a:t> names = [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"zero", "one", "two", "three", "four",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"five", "six", "seven", "eight", "nine"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digit_name</a:t>
            </a:r>
            <a:r>
              <a:rPr lang="en-US" sz="2000" b="1" dirty="0">
                <a:latin typeface="Courier New" pitchFamily="49" charset="0"/>
              </a:rPr>
              <a:t> = (</a:t>
            </a: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function ()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   return </a:t>
            </a:r>
            <a:r>
              <a:rPr lang="en-US" sz="2000" b="1" dirty="0">
                <a:solidFill>
                  <a:srgbClr val="FFFFCC"/>
                </a:solidFill>
                <a:latin typeface="Courier New" pitchFamily="49" charset="0"/>
              </a:rPr>
              <a:t>function (n)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FFFFCC"/>
                </a:solidFill>
                <a:latin typeface="Courier New" pitchFamily="49" charset="0"/>
              </a:rPr>
              <a:t>        return </a:t>
            </a: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names</a:t>
            </a:r>
            <a:r>
              <a:rPr lang="en-US" sz="2000" b="1" dirty="0">
                <a:solidFill>
                  <a:srgbClr val="FFFFCC"/>
                </a:solidFill>
                <a:latin typeface="Courier New" pitchFamily="49" charset="0"/>
              </a:rPr>
              <a:t>[n];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FFFFCC"/>
                </a:solidFill>
                <a:latin typeface="Courier New" pitchFamily="49" charset="0"/>
              </a:rPr>
              <a:t>    }</a:t>
            </a: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}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alert(</a:t>
            </a:r>
            <a:r>
              <a:rPr lang="en-US" sz="2000" b="1" dirty="0" err="1">
                <a:latin typeface="Courier New" pitchFamily="49" charset="0"/>
              </a:rPr>
              <a:t>digit_name</a:t>
            </a:r>
            <a:r>
              <a:rPr lang="en-US" sz="2000" b="1" dirty="0">
                <a:latin typeface="Courier New" pitchFamily="49" charset="0"/>
              </a:rPr>
              <a:t>(3));    // "three"</a:t>
            </a:r>
          </a:p>
        </p:txBody>
      </p:sp>
    </p:spTree>
    <p:extLst>
      <p:ext uri="{BB962C8B-B14F-4D97-AF65-F5344CB8AC3E}">
        <p14:creationId xmlns:p14="http://schemas.microsoft.com/office/powerpoint/2010/main" val="3706794869"/>
      </p:ext>
    </p:extLst>
  </p:cSld>
  <p:clrMapOvr>
    <a:masterClrMapping/>
  </p:clrMapOvr>
  <p:transition spd="slow"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0958"/>
            <a:ext cx="8229600" cy="543464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digit_name</a:t>
            </a:r>
            <a:r>
              <a:rPr lang="en-US" sz="2000" b="1" dirty="0">
                <a:latin typeface="Courier New" pitchFamily="49" charset="0"/>
              </a:rPr>
              <a:t> = (</a:t>
            </a: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function (n) {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CFFCC"/>
                </a:solidFill>
                <a:latin typeface="Courier New" pitchFamily="49" charset="0"/>
              </a:rPr>
              <a:t>var</a:t>
            </a: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names = [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       "zero", "one", "two", "three", "four",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       "five", "six", "seven", "eight", "nine"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   ];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solidFill>
                <a:srgbClr val="CCFFCC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   return </a:t>
            </a:r>
            <a:r>
              <a:rPr lang="en-US" sz="2000" b="1" dirty="0">
                <a:solidFill>
                  <a:srgbClr val="FFFFCC"/>
                </a:solidFill>
                <a:latin typeface="Courier New" pitchFamily="49" charset="0"/>
              </a:rPr>
              <a:t>function (n)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FFFFCC"/>
                </a:solidFill>
                <a:latin typeface="Courier New" pitchFamily="49" charset="0"/>
              </a:rPr>
              <a:t>        return </a:t>
            </a: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names</a:t>
            </a:r>
            <a:r>
              <a:rPr lang="en-US" sz="2000" b="1" dirty="0">
                <a:solidFill>
                  <a:srgbClr val="FFFFCC"/>
                </a:solidFill>
                <a:latin typeface="Courier New" pitchFamily="49" charset="0"/>
              </a:rPr>
              <a:t>[n];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FFFFCC"/>
                </a:solidFill>
                <a:latin typeface="Courier New" pitchFamily="49" charset="0"/>
              </a:rPr>
              <a:t>    }</a:t>
            </a: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}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alert(</a:t>
            </a:r>
            <a:r>
              <a:rPr lang="en-US" sz="2000" b="1" dirty="0" err="1">
                <a:latin typeface="Courier New" pitchFamily="49" charset="0"/>
              </a:rPr>
              <a:t>digit_name</a:t>
            </a:r>
            <a:r>
              <a:rPr lang="en-US" sz="2000" b="1" dirty="0">
                <a:latin typeface="Courier New" pitchFamily="49" charset="0"/>
              </a:rPr>
              <a:t>(3));    // "three"</a:t>
            </a:r>
          </a:p>
        </p:txBody>
      </p:sp>
    </p:spTree>
    <p:extLst>
      <p:ext uri="{BB962C8B-B14F-4D97-AF65-F5344CB8AC3E}">
        <p14:creationId xmlns:p14="http://schemas.microsoft.com/office/powerpoint/2010/main" val="2814817864"/>
      </p:ext>
    </p:extLst>
  </p:cSld>
  <p:clrMapOvr>
    <a:masterClrMapping/>
  </p:clrMapOvr>
  <p:transition spd="slow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    let a;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    </a:t>
            </a:r>
            <a:r>
              <a:rPr lang="en-US" sz="3600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    let b;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    … </a:t>
            </a:r>
            <a:r>
              <a:rPr lang="en-US" sz="3600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a</a:t>
            </a:r>
            <a:r>
              <a:rPr lang="en-US" sz="3600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    … b 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    … a 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15455581"/>
      </p:ext>
    </p:extLst>
  </p:cSld>
  <p:clrMapOvr>
    <a:masterClrMapping/>
  </p:clrMapOvr>
  <p:transition spd="slow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function </a:t>
            </a:r>
            <a:r>
              <a:rPr lang="en-US" sz="3600" b="1" dirty="0">
                <a:latin typeface="Programma" panose="02000009000000000000" pitchFamily="49" charset="0"/>
                <a:cs typeface="Courier New" pitchFamily="49" charset="0"/>
              </a:rPr>
              <a:t>green</a:t>
            </a: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    let a;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    </a:t>
            </a: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function </a:t>
            </a: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yellow</a:t>
            </a: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    let b;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    … </a:t>
            </a: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a</a:t>
            </a: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    … b 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    … a 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3263200"/>
      </p:ext>
    </p:extLst>
  </p:cSld>
  <p:clrMapOvr>
    <a:masterClrMapping/>
  </p:clrMapOvr>
  <p:transition spd="slow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function </a:t>
            </a:r>
            <a:r>
              <a:rPr lang="en-US" sz="3600" b="1" dirty="0">
                <a:latin typeface="Programma" panose="02000009000000000000" pitchFamily="49" charset="0"/>
                <a:cs typeface="Courier New" pitchFamily="49" charset="0"/>
              </a:rPr>
              <a:t>green</a:t>
            </a: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    let a;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    </a:t>
            </a: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function </a:t>
            </a: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yellow</a:t>
            </a: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    let b;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    … </a:t>
            </a: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a</a:t>
            </a: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    … b 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    … a 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5315484" y="4315626"/>
            <a:ext cx="1948441" cy="1811709"/>
          </a:xfrm>
          <a:prstGeom prst="ellipse">
            <a:avLst/>
          </a:prstGeom>
          <a:solidFill>
            <a:srgbClr val="CCFFCC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rogramma" panose="02000009000000000000" pitchFamily="49" charset="0"/>
                <a:cs typeface="Courier New" pitchFamily="49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100311637"/>
      </p:ext>
    </p:extLst>
  </p:cSld>
  <p:clrMapOvr>
    <a:masterClrMapping/>
  </p:clrMapOvr>
  <p:transition spd="slow">
    <p:strip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function </a:t>
            </a:r>
            <a:r>
              <a:rPr lang="en-US" sz="3600" b="1" dirty="0">
                <a:latin typeface="Programma" panose="02000009000000000000" pitchFamily="49" charset="0"/>
                <a:cs typeface="Courier New" pitchFamily="49" charset="0"/>
              </a:rPr>
              <a:t>green</a:t>
            </a: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    let a;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    </a:t>
            </a: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function </a:t>
            </a: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yellow</a:t>
            </a: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    let b;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    … </a:t>
            </a: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a</a:t>
            </a: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    … b 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    … a 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4896740" y="3854153"/>
            <a:ext cx="3845608" cy="2649197"/>
          </a:xfrm>
          <a:prstGeom prst="ellipse">
            <a:avLst/>
          </a:prstGeom>
          <a:solidFill>
            <a:srgbClr val="FFFF99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gramma" panose="02000009000000000000" pitchFamily="49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315484" y="4315626"/>
            <a:ext cx="1948441" cy="1811709"/>
          </a:xfrm>
          <a:prstGeom prst="ellipse">
            <a:avLst/>
          </a:prstGeom>
          <a:solidFill>
            <a:srgbClr val="CCFFCC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rogramma" panose="02000009000000000000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74123" y="4578586"/>
            <a:ext cx="606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Programma" panose="02000009000000000000" pitchFamily="49" charset="0"/>
                <a:cs typeface="Courier New" pitchFamily="49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23512273"/>
      </p:ext>
    </p:extLst>
  </p:cSld>
  <p:clrMapOvr>
    <a:masterClrMapping/>
  </p:clrMapOvr>
  <p:transition spd="slow"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736"/>
            <a:ext cx="8229600" cy="647486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Lisp [1958]</a:t>
            </a:r>
          </a:p>
          <a:p>
            <a:pPr lvl="1"/>
            <a:r>
              <a:rPr lang="en-US" dirty="0">
                <a:solidFill>
                  <a:srgbClr val="FF99CC"/>
                </a:solidFill>
              </a:rPr>
              <a:t>dynamic scope</a:t>
            </a:r>
          </a:p>
          <a:p>
            <a:pPr lvl="1"/>
            <a:r>
              <a:rPr lang="en-US" dirty="0"/>
              <a:t>nested functions</a:t>
            </a:r>
          </a:p>
          <a:p>
            <a:pPr lvl="1"/>
            <a:r>
              <a:rPr lang="en-US" dirty="0"/>
              <a:t>function values</a:t>
            </a:r>
          </a:p>
          <a:p>
            <a:r>
              <a:rPr lang="en-US" dirty="0" err="1"/>
              <a:t>Algol</a:t>
            </a:r>
            <a:r>
              <a:rPr lang="en-US" dirty="0"/>
              <a:t> 60 [1960]</a:t>
            </a:r>
          </a:p>
          <a:p>
            <a:pPr lvl="1"/>
            <a:r>
              <a:rPr lang="en-US" dirty="0"/>
              <a:t>lexical scope</a:t>
            </a:r>
          </a:p>
          <a:p>
            <a:pPr lvl="1"/>
            <a:r>
              <a:rPr lang="en-US" dirty="0"/>
              <a:t>nested functions</a:t>
            </a:r>
          </a:p>
          <a:p>
            <a:pPr lvl="1"/>
            <a:r>
              <a:rPr lang="en-US" dirty="0">
                <a:solidFill>
                  <a:srgbClr val="FF99CC"/>
                </a:solidFill>
              </a:rPr>
              <a:t>functions are not values</a:t>
            </a:r>
          </a:p>
          <a:p>
            <a:r>
              <a:rPr lang="en-US" dirty="0"/>
              <a:t>C [1972]</a:t>
            </a:r>
          </a:p>
          <a:p>
            <a:pPr lvl="1"/>
            <a:r>
              <a:rPr lang="en-US" dirty="0"/>
              <a:t>lexical scope</a:t>
            </a:r>
          </a:p>
          <a:p>
            <a:pPr lvl="1"/>
            <a:r>
              <a:rPr lang="en-US" dirty="0">
                <a:solidFill>
                  <a:srgbClr val="FF99CC"/>
                </a:solidFill>
              </a:rPr>
              <a:t>functions cannot nest</a:t>
            </a:r>
          </a:p>
          <a:p>
            <a:pPr lvl="1"/>
            <a:r>
              <a:rPr lang="en-US" dirty="0"/>
              <a:t>functions are 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13941"/>
      </p:ext>
    </p:extLst>
  </p:cSld>
  <p:clrMapOvr>
    <a:masterClrMapping/>
  </p:clrMapOvr>
  <p:transition spd="slow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survives the outer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17131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function</a:t>
            </a:r>
            <a:r>
              <a:rPr lang="en-US" sz="3600" b="1" dirty="0">
                <a:latin typeface="Programma" panose="02000009000000000000" pitchFamily="49" charset="0"/>
                <a:cs typeface="Courier New" pitchFamily="49" charset="0"/>
              </a:rPr>
              <a:t> green</a:t>
            </a: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    let a;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    return </a:t>
            </a: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function</a:t>
            </a: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 </a:t>
            </a: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yellow()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    let b;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    … </a:t>
            </a: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a</a:t>
            </a: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    … b 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FFFF99"/>
                </a:solidFill>
                <a:latin typeface="Programma" panose="02000009000000000000" pitchFamily="49" charset="0"/>
                <a:cs typeface="Courier New" pitchFamily="49" charset="0"/>
              </a:rPr>
              <a:t>    }</a:t>
            </a: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    … a 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CCFFCC"/>
                </a:solidFill>
                <a:latin typeface="Programma" panose="02000009000000000000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16000296"/>
      </p:ext>
    </p:extLst>
  </p:cSld>
  <p:clrMapOvr>
    <a:masterClrMapping/>
  </p:clrMapOvr>
  <p:transition spd="slow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0958"/>
            <a:ext cx="8229600" cy="543464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</a:rPr>
              <a:t> names = [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"zero", "one", "two", "three", "four",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"five", "six", "seven", "eight", "nine"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digit_name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function (n) {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solidFill>
                <a:srgbClr val="CCFFCC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   return </a:t>
            </a:r>
            <a:r>
              <a:rPr lang="en-US" sz="2000" b="1" dirty="0">
                <a:latin typeface="Courier New" pitchFamily="49" charset="0"/>
              </a:rPr>
              <a:t>names</a:t>
            </a: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[n];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solidFill>
                <a:srgbClr val="CCFFCC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}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alert(</a:t>
            </a:r>
            <a:r>
              <a:rPr lang="en-US" sz="2000" b="1" dirty="0" err="1">
                <a:latin typeface="Courier New" pitchFamily="49" charset="0"/>
              </a:rPr>
              <a:t>digit_name</a:t>
            </a:r>
            <a:r>
              <a:rPr lang="en-US" sz="2000" b="1" dirty="0">
                <a:latin typeface="Courier New" pitchFamily="49" charset="0"/>
              </a:rPr>
              <a:t>(3));    // "three"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Slow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0958"/>
            <a:ext cx="8229600" cy="543464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var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digit_name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function (n) {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CFFCC"/>
                </a:solidFill>
                <a:latin typeface="Courier New" pitchFamily="49" charset="0"/>
              </a:rPr>
              <a:t>var</a:t>
            </a: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names = [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       "zero", "one", "two", "three", "four",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       "five", "six", "seven", "eight", "nine"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   ];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solidFill>
                <a:srgbClr val="CCFFCC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solidFill>
                <a:srgbClr val="CCFFCC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    return names[n];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solidFill>
                <a:srgbClr val="CCFFCC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CCFFCC"/>
                </a:solidFill>
                <a:latin typeface="Courier New" pitchFamily="49" charset="0"/>
              </a:rPr>
              <a:t>}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alert(</a:t>
            </a:r>
            <a:r>
              <a:rPr lang="en-US" sz="2000" b="1" dirty="0" err="1">
                <a:latin typeface="Courier New" pitchFamily="49" charset="0"/>
              </a:rPr>
              <a:t>digit_name</a:t>
            </a:r>
            <a:r>
              <a:rPr lang="en-US" sz="2000" b="1" dirty="0">
                <a:latin typeface="Courier New" pitchFamily="49" charset="0"/>
              </a:rPr>
              <a:t>(3));    // "three"</a:t>
            </a:r>
          </a:p>
        </p:txBody>
      </p:sp>
    </p:spTree>
    <p:extLst>
      <p:ext uri="{BB962C8B-B14F-4D97-AF65-F5344CB8AC3E}">
        <p14:creationId xmlns:p14="http://schemas.microsoft.com/office/powerpoint/2010/main" val="3112114785"/>
      </p:ext>
    </p:extLst>
  </p:cSld>
  <p:clrMapOvr>
    <a:masterClrMapping/>
  </p:clrMapOvr>
  <p:transition spd="slow">
    <p:strips dir="rd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heltenhm BdHd BT"/>
        <a:ea typeface=""/>
        <a:cs typeface=""/>
      </a:majorFont>
      <a:minorFont>
        <a:latin typeface="Cheltenhm BdHd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15919</TotalTime>
  <Words>657</Words>
  <Application>Microsoft Office PowerPoint</Application>
  <PresentationFormat>On-screen Show (4:3)</PresentationFormat>
  <Paragraphs>151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Cheltenhm BdHd BT</vt:lpstr>
      <vt:lpstr>Courier New</vt:lpstr>
      <vt:lpstr>Arial</vt:lpstr>
      <vt:lpstr>Programma</vt:lpstr>
      <vt:lpstr>Default Design</vt:lpstr>
      <vt:lpstr>Closure</vt:lpstr>
      <vt:lpstr>Block Scope</vt:lpstr>
      <vt:lpstr>Function Scope</vt:lpstr>
      <vt:lpstr>Function Scope</vt:lpstr>
      <vt:lpstr>Function Scope</vt:lpstr>
      <vt:lpstr>PowerPoint Presentation</vt:lpstr>
      <vt:lpstr>Inner survives the outer</vt:lpstr>
      <vt:lpstr>Global</vt:lpstr>
      <vt:lpstr>Slow</vt:lpstr>
      <vt:lpstr>Closure</vt:lpstr>
      <vt:lpstr>Start Over</vt:lpstr>
      <vt:lpstr>Immediate function returns a function</vt:lpstr>
      <vt:lpstr>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Closure</dc:title>
  <dc:creator>Douglas Crockford</dc:creator>
  <cp:lastModifiedBy>Douglas Crockford</cp:lastModifiedBy>
  <cp:revision>611</cp:revision>
  <dcterms:created xsi:type="dcterms:W3CDTF">2005-10-05T17:31:40Z</dcterms:created>
  <dcterms:modified xsi:type="dcterms:W3CDTF">2019-05-17T22:18:44Z</dcterms:modified>
</cp:coreProperties>
</file>