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3"/>
  </p:notesMasterIdLst>
  <p:sldIdLst>
    <p:sldId id="329" r:id="rId2"/>
    <p:sldId id="334" r:id="rId3"/>
    <p:sldId id="335" r:id="rId4"/>
    <p:sldId id="337" r:id="rId5"/>
    <p:sldId id="336" r:id="rId6"/>
    <p:sldId id="345" r:id="rId7"/>
    <p:sldId id="325" r:id="rId8"/>
    <p:sldId id="340" r:id="rId9"/>
    <p:sldId id="339" r:id="rId10"/>
    <p:sldId id="338" r:id="rId11"/>
    <p:sldId id="341" r:id="rId12"/>
    <p:sldId id="344" r:id="rId13"/>
    <p:sldId id="342" r:id="rId14"/>
    <p:sldId id="356" r:id="rId15"/>
    <p:sldId id="348" r:id="rId16"/>
    <p:sldId id="374" r:id="rId17"/>
    <p:sldId id="350" r:id="rId18"/>
    <p:sldId id="430" r:id="rId19"/>
    <p:sldId id="343" r:id="rId20"/>
    <p:sldId id="346" r:id="rId21"/>
    <p:sldId id="349" r:id="rId22"/>
    <p:sldId id="373" r:id="rId23"/>
    <p:sldId id="386" r:id="rId24"/>
    <p:sldId id="387" r:id="rId25"/>
    <p:sldId id="357" r:id="rId26"/>
    <p:sldId id="375" r:id="rId27"/>
    <p:sldId id="376" r:id="rId28"/>
    <p:sldId id="377" r:id="rId29"/>
    <p:sldId id="347" r:id="rId30"/>
    <p:sldId id="394" r:id="rId31"/>
    <p:sldId id="395" r:id="rId32"/>
    <p:sldId id="378" r:id="rId33"/>
    <p:sldId id="360" r:id="rId34"/>
    <p:sldId id="379" r:id="rId35"/>
    <p:sldId id="380" r:id="rId36"/>
    <p:sldId id="381" r:id="rId37"/>
    <p:sldId id="382" r:id="rId38"/>
    <p:sldId id="383" r:id="rId39"/>
    <p:sldId id="361" r:id="rId40"/>
    <p:sldId id="362" r:id="rId41"/>
    <p:sldId id="384" r:id="rId42"/>
    <p:sldId id="365" r:id="rId43"/>
    <p:sldId id="385" r:id="rId44"/>
    <p:sldId id="388" r:id="rId45"/>
    <p:sldId id="390" r:id="rId46"/>
    <p:sldId id="396" r:id="rId47"/>
    <p:sldId id="330" r:id="rId48"/>
    <p:sldId id="389" r:id="rId49"/>
    <p:sldId id="331" r:id="rId50"/>
    <p:sldId id="397" r:id="rId51"/>
    <p:sldId id="333" r:id="rId52"/>
    <p:sldId id="351" r:id="rId53"/>
    <p:sldId id="352" r:id="rId54"/>
    <p:sldId id="353" r:id="rId55"/>
    <p:sldId id="354" r:id="rId56"/>
    <p:sldId id="391" r:id="rId57"/>
    <p:sldId id="392" r:id="rId58"/>
    <p:sldId id="393" r:id="rId59"/>
    <p:sldId id="398" r:id="rId60"/>
    <p:sldId id="399" r:id="rId61"/>
    <p:sldId id="400" r:id="rId62"/>
    <p:sldId id="401" r:id="rId63"/>
    <p:sldId id="402" r:id="rId64"/>
    <p:sldId id="404" r:id="rId65"/>
    <p:sldId id="403" r:id="rId66"/>
    <p:sldId id="405" r:id="rId67"/>
    <p:sldId id="407" r:id="rId68"/>
    <p:sldId id="408" r:id="rId69"/>
    <p:sldId id="409" r:id="rId70"/>
    <p:sldId id="406" r:id="rId71"/>
    <p:sldId id="366" r:id="rId72"/>
    <p:sldId id="417" r:id="rId73"/>
    <p:sldId id="410" r:id="rId74"/>
    <p:sldId id="428" r:id="rId75"/>
    <p:sldId id="429" r:id="rId76"/>
    <p:sldId id="412" r:id="rId77"/>
    <p:sldId id="413" r:id="rId78"/>
    <p:sldId id="414" r:id="rId79"/>
    <p:sldId id="416" r:id="rId80"/>
    <p:sldId id="418" r:id="rId81"/>
    <p:sldId id="370" r:id="rId82"/>
    <p:sldId id="419" r:id="rId83"/>
    <p:sldId id="420" r:id="rId84"/>
    <p:sldId id="421" r:id="rId85"/>
    <p:sldId id="371" r:id="rId86"/>
    <p:sldId id="422" r:id="rId87"/>
    <p:sldId id="424" r:id="rId88"/>
    <p:sldId id="425" r:id="rId89"/>
    <p:sldId id="426" r:id="rId90"/>
    <p:sldId id="372" r:id="rId91"/>
    <p:sldId id="427" r:id="rId92"/>
  </p:sldIdLst>
  <p:sldSz cx="9144000" cy="6858000" type="screen4x3"/>
  <p:notesSz cx="6858000" cy="9144000"/>
  <p:embeddedFontLst>
    <p:embeddedFont>
      <p:font typeface="Cheltenhm XBdCn BT" pitchFamily="18" charset="0"/>
      <p:regular r:id="rId94"/>
    </p:embeddedFont>
    <p:embeddedFont>
      <p:font typeface="Calibri" pitchFamily="34" charset="0"/>
      <p:regular r:id="rId95"/>
      <p:bold r:id="rId96"/>
      <p:italic r:id="rId97"/>
      <p:boldItalic r:id="rId98"/>
    </p:embeddedFont>
    <p:embeddedFont>
      <p:font typeface="Cheltenhm BdCn BT" pitchFamily="18" charset="0"/>
      <p:regular r:id="rId99"/>
      <p:italic r:id="rId100"/>
    </p:embeddedFont>
    <p:embeddedFont>
      <p:font typeface="Cheltenhm BdHd BT" pitchFamily="18" charset="0"/>
      <p:regular r:id="rId10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7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1.fntdata"/><Relationship Id="rId99" Type="http://schemas.openxmlformats.org/officeDocument/2006/relationships/font" Target="fonts/font6.fntdata"/><Relationship Id="rId10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4.fntdata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609E3-C145-4004-9D90-C96F13B16659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39AD-A50B-4EC3-A05C-FEAD1C4A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you any experience in running a high-speed digital electronic computer?</a:t>
            </a:r>
          </a:p>
          <a:p>
            <a:r>
              <a:rPr lang="en-US" dirty="0" smtClean="0"/>
              <a:t>Yes, I have.</a:t>
            </a:r>
          </a:p>
          <a:p>
            <a:r>
              <a:rPr lang="en-US" dirty="0" smtClean="0"/>
              <a:t>Where?</a:t>
            </a:r>
          </a:p>
          <a:p>
            <a:r>
              <a:rPr lang="en-US" dirty="0" smtClean="0"/>
              <a:t>My aunt has one.</a:t>
            </a:r>
          </a:p>
          <a:p>
            <a:r>
              <a:rPr lang="en-US" dirty="0" smtClean="0"/>
              <a:t>And what does your aunt do?</a:t>
            </a:r>
          </a:p>
          <a:p>
            <a:r>
              <a:rPr lang="en-US" smtClean="0"/>
              <a:t>I can't recall.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E39AD-A50B-4EC3-A05C-FEAD1C4AEF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3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90600" y="4800600"/>
            <a:ext cx="7010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  <a:latin typeface="Cheltenhm XBdCn BT" pitchFamily="18" charset="0"/>
              </a:rPr>
              <a:t>The Early Years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92425" y="3581400"/>
            <a:ext cx="3208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Cheltenhm BdCn BT" pitchFamily="18" charset="0"/>
              </a:rPr>
              <a:t>Volume One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Hollerith Card Tabulating Machine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1890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890_Census_Hollerith_Pantograph_Punching_Machine_Sci_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450"/>
            <a:ext cx="7239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75"/>
            <a:ext cx="80772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3" descr="1890_Census_Hollerith_Electric_Tabulating_Machines_Sci_Amer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7150" y="0"/>
            <a:ext cx="4729163" cy="68580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1950sComp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7938"/>
            <a:ext cx="85344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Blue-punch-card-front-hor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3188"/>
            <a:ext cx="91440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Record Management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Not Fold, Spindle, </a:t>
            </a:r>
            <a:br>
              <a:rPr lang="en-US" smtClean="0"/>
            </a:br>
            <a:r>
              <a:rPr lang="en-US" smtClean="0"/>
              <a:t>or Mutilate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IBM 029 card punch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811579646_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225"/>
            <a:ext cx="9144000" cy="68580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punched card was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</a:t>
            </a:r>
          </a:p>
          <a:p>
            <a:pPr eaLnBrk="1" hangingPunct="1"/>
            <a:r>
              <a:rPr lang="en-US" smtClean="0"/>
              <a:t>Storage</a:t>
            </a:r>
          </a:p>
          <a:p>
            <a:pPr eaLnBrk="1" hangingPunct="1"/>
            <a:r>
              <a:rPr lang="en-US" smtClean="0"/>
              <a:t>Archive</a:t>
            </a:r>
          </a:p>
          <a:p>
            <a:pPr eaLnBrk="1" hangingPunct="1"/>
            <a:r>
              <a:rPr lang="en-US" smtClean="0"/>
              <a:t>Network</a:t>
            </a:r>
          </a:p>
          <a:p>
            <a:pPr eaLnBrk="1" hangingPunct="1"/>
            <a:r>
              <a:rPr lang="en-US" smtClean="0"/>
              <a:t>User Interface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Front (wire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Rise of the Mainframe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Stored Program Concept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Assembly Language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BEGIN   LDA     INTERX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        SUB     COUNT4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        SKZ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        JMP     ABORT27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        JSR     CALCKHJ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        JMP     CONT12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ABORT27 NOP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Enormous architectural variety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14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0"/>
            <a:ext cx="8610600" cy="690562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Mainframe computer by scriptingnew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638"/>
            <a:ext cx="70104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5" descr="main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Batch Mode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“Submit.”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Punch cards and mainframes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analyst writes the specifications and draws the flowcharts.</a:t>
            </a:r>
          </a:p>
          <a:p>
            <a:pPr eaLnBrk="1" hangingPunct="1"/>
            <a:r>
              <a:rPr lang="en-US" smtClean="0"/>
              <a:t>The programmer codes the program.</a:t>
            </a:r>
          </a:p>
          <a:p>
            <a:pPr eaLnBrk="1" hangingPunct="1"/>
            <a:r>
              <a:rPr lang="en-US" smtClean="0"/>
              <a:t>The keypuncher punches the program.</a:t>
            </a:r>
          </a:p>
          <a:p>
            <a:pPr eaLnBrk="1" hangingPunct="1"/>
            <a:r>
              <a:rPr lang="en-US" smtClean="0"/>
              <a:t>The verifier checks the punches.</a:t>
            </a:r>
          </a:p>
          <a:p>
            <a:pPr eaLnBrk="1" hangingPunct="1"/>
            <a:r>
              <a:rPr lang="en-US" smtClean="0"/>
              <a:t>The operator runs the program.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there is a bug, call a meeting.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811579646_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225"/>
            <a:ext cx="9144000" cy="68580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Bugs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Mr Edison, I was informed, had been up the two previous nights discovering </a:t>
            </a:r>
            <a:r>
              <a:rPr lang="en-US" i="1" smtClean="0"/>
              <a:t>a bug</a:t>
            </a:r>
            <a:r>
              <a:rPr lang="en-US" smtClean="0"/>
              <a:t> in his phonograph.</a:t>
            </a:r>
          </a:p>
          <a:p>
            <a:pPr lvl="1" eaLnBrk="1" hangingPunct="1"/>
            <a:r>
              <a:rPr lang="en-US" i="1" smtClean="0"/>
              <a:t>Pall Mall Gazette</a:t>
            </a:r>
            <a:r>
              <a:rPr lang="en-US" smtClean="0"/>
              <a:t>, 1889-03-11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Grace Hopper's Bug</a:t>
            </a:r>
          </a:p>
        </p:txBody>
      </p:sp>
      <p:pic>
        <p:nvPicPr>
          <p:cNvPr id="37891" name="Picture 3" descr="bugZeroLogBoo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600200"/>
            <a:ext cx="6286500" cy="50292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Timesharing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teletype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0"/>
            <a:ext cx="5221288" cy="68580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ASCII</a:t>
            </a:r>
            <a:br>
              <a:rPr lang="en-US" sz="4000" smtClean="0"/>
            </a:br>
            <a:r>
              <a:rPr lang="en-US" sz="4000" smtClean="0"/>
              <a:t>|</a:t>
            </a:r>
            <a:br>
              <a:rPr lang="en-US" sz="4000" smtClean="0"/>
            </a:br>
            <a:r>
              <a:rPr lang="en-US" sz="4000" smtClean="0"/>
              <a:t>National Character Sets</a:t>
            </a:r>
            <a:br>
              <a:rPr lang="en-US" sz="4000" smtClean="0"/>
            </a:br>
            <a:r>
              <a:rPr lang="en-US" sz="4000" smtClean="0"/>
              <a:t>|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UNICODE</a:t>
            </a:r>
          </a:p>
          <a:p>
            <a:pPr eaLnBrk="1" hangingPunct="1"/>
            <a:r>
              <a:rPr lang="en-US" smtClean="0"/>
              <a:t>|</a:t>
            </a:r>
          </a:p>
          <a:p>
            <a:pPr eaLnBrk="1" hangingPunct="1"/>
            <a:r>
              <a:rPr lang="en-US" smtClean="0"/>
              <a:t>UTF-8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Carriage Return</a:t>
            </a:r>
            <a:br>
              <a:rPr lang="en-US" smtClean="0"/>
            </a:br>
            <a:r>
              <a:rPr lang="en-US" smtClean="0"/>
              <a:t>Linefeed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crlf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Batch v Timesharing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Timesharing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File sharing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Email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Distributed computing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Computing as a service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Chat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Blogs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Open Source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Games, single and multiplayer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Security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EDIT</a:t>
            </a:r>
            <a:br>
              <a:rPr lang="en-US" sz="4000" smtClean="0"/>
            </a:br>
            <a:r>
              <a:rPr lang="en-US" sz="4000" smtClean="0"/>
              <a:t>|</a:t>
            </a:r>
            <a:br>
              <a:rPr lang="en-US" sz="4000" smtClean="0"/>
            </a:br>
            <a:r>
              <a:rPr lang="en-US" sz="4000" smtClean="0"/>
              <a:t>TECO</a:t>
            </a:r>
            <a:br>
              <a:rPr lang="en-US" sz="4000" smtClean="0"/>
            </a:br>
            <a:r>
              <a:rPr lang="en-US" sz="4000" smtClean="0"/>
              <a:t>|</a:t>
            </a:r>
            <a:br>
              <a:rPr lang="en-US" sz="4000" smtClean="0"/>
            </a:br>
            <a:r>
              <a:rPr lang="en-US" sz="4000" smtClean="0"/>
              <a:t>EMACS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7162800" y="3733800"/>
            <a:ext cx="709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VI</a:t>
            </a:r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5257800" y="2057400"/>
            <a:ext cx="1676400" cy="1752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adm3a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6350"/>
            <a:ext cx="7162800" cy="685165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964951447_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225"/>
            <a:ext cx="9144000" cy="68580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adm3a-hjk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2825"/>
            <a:ext cx="9144000" cy="366395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3270</a:t>
            </a:r>
          </a:p>
        </p:txBody>
      </p:sp>
      <p:pic>
        <p:nvPicPr>
          <p:cNvPr id="48131" name="Picture 3" descr="3270-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3450" y="1349375"/>
            <a:ext cx="4784725" cy="510222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Doug Engelbart</a:t>
            </a:r>
            <a:br>
              <a:rPr lang="en-US" sz="4000" smtClean="0"/>
            </a:br>
            <a:r>
              <a:rPr lang="en-US" sz="4000" smtClean="0"/>
              <a:t>The Mother of All Demos (1968)</a:t>
            </a:r>
          </a:p>
        </p:txBody>
      </p:sp>
      <p:pic>
        <p:nvPicPr>
          <p:cNvPr id="49155" name="Picture 3" descr="18590226_391ad7af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7000" y="1712913"/>
            <a:ext cx="6350000" cy="480377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Minicomputers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Microcomputers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Intel &amp; Datapoint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 bit generation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8080, Z80, 6800, 6502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 Computing</a:t>
            </a:r>
          </a:p>
        </p:txBody>
      </p:sp>
      <p:pic>
        <p:nvPicPr>
          <p:cNvPr id="53251" name="Picture 3" descr="apple2_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0513" y="1797050"/>
            <a:ext cx="6154737" cy="47371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Z80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968750" y="1655763"/>
          <a:ext cx="1204913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Visio" r:id="rId3" imgW="1738432" imgH="7096244" progId="Visio.Drawing.6">
                  <p:embed/>
                </p:oleObj>
              </mc:Choice>
              <mc:Fallback>
                <p:oleObj name="Visio" r:id="rId3" imgW="1738432" imgH="7096244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655763"/>
                        <a:ext cx="1204913" cy="491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 bit generation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Intel 432, 68000, Z8000, NS32000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Z80 v 8086</a:t>
            </a:r>
          </a:p>
        </p:txBody>
      </p:sp>
      <p:graphicFrame>
        <p:nvGraphicFramePr>
          <p:cNvPr id="4098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752826"/>
              </p:ext>
            </p:extLst>
          </p:nvPr>
        </p:nvGraphicFramePr>
        <p:xfrm>
          <a:off x="3189288" y="1616075"/>
          <a:ext cx="2765425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Visio" r:id="rId3" imgW="2672587" imgH="4831272" progId="Visio.Drawing.6">
                  <p:embed/>
                </p:oleObj>
              </mc:Choice>
              <mc:Fallback>
                <p:oleObj name="Visio" r:id="rId3" imgW="2672587" imgH="4831272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1616075"/>
                        <a:ext cx="2765425" cy="499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306471961_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09600"/>
            <a:ext cx="9144000" cy="51450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 Computing</a:t>
            </a:r>
          </a:p>
        </p:txBody>
      </p:sp>
      <p:pic>
        <p:nvPicPr>
          <p:cNvPr id="55299" name="Picture 3" descr="ibm-pc-51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8600" y="1547813"/>
            <a:ext cx="6073775" cy="5148262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Z80 v 8086 v 386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339975" y="1600200"/>
          <a:ext cx="446405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Visio" r:id="rId3" imgW="7044809" imgH="7937778" progId="Visio.Drawing.6">
                  <p:embed/>
                </p:oleObj>
              </mc:Choice>
              <mc:Fallback>
                <p:oleObj name="Visio" r:id="rId3" imgW="7044809" imgH="793777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600200"/>
                        <a:ext cx="446405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57163"/>
            <a:ext cx="565785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2713" y="5105400"/>
            <a:ext cx="6400800" cy="1752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Gordon E. Moore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complexity for minimum component costs has increased at a rate of roughly a </a:t>
            </a:r>
            <a:r>
              <a:rPr lang="en-US" sz="3600" smtClean="0">
                <a:solidFill>
                  <a:srgbClr val="FF99CC"/>
                </a:solidFill>
              </a:rPr>
              <a:t>factor of two per year</a:t>
            </a:r>
            <a:r>
              <a:rPr lang="en-US" sz="3600" smtClean="0"/>
              <a:t> ... Over the longer term, the rate of increase is a bit more uncertain, although there is no reason to believe it will not remain nearly constant </a:t>
            </a:r>
            <a:r>
              <a:rPr lang="en-US" sz="3600" smtClean="0">
                <a:solidFill>
                  <a:srgbClr val="FF99CC"/>
                </a:solidFill>
              </a:rPr>
              <a:t>for at least 10 years</a:t>
            </a:r>
            <a:r>
              <a:rPr lang="en-US" sz="3600" smtClean="0"/>
              <a:t>.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1965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166813" y="517525"/>
            <a:ext cx="6786562" cy="5822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1" name="Picture 3" descr="Moores_l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"/>
            <a:ext cx="7848600" cy="67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Moore's prediction became a self-fulfilling prophesy.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cannot hold forever, </a:t>
            </a:r>
            <a:br>
              <a:rPr lang="en-US" smtClean="0"/>
            </a:br>
            <a:r>
              <a:rPr lang="en-US" smtClean="0"/>
              <a:t>but it is still holding now.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End to Innovation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have a small set of CPU architectures</a:t>
            </a:r>
          </a:p>
          <a:p>
            <a:pPr lvl="1" eaLnBrk="1" hangingPunct="1"/>
            <a:r>
              <a:rPr lang="en-US" smtClean="0"/>
              <a:t>Intel (computers)</a:t>
            </a:r>
          </a:p>
          <a:p>
            <a:pPr lvl="1" eaLnBrk="1" hangingPunct="1"/>
            <a:r>
              <a:rPr lang="en-US" smtClean="0"/>
              <a:t>PowerPC (games)</a:t>
            </a:r>
          </a:p>
          <a:p>
            <a:pPr lvl="1" eaLnBrk="1" hangingPunct="1"/>
            <a:r>
              <a:rPr lang="en-US" smtClean="0"/>
              <a:t>ARM (mobile)</a:t>
            </a:r>
          </a:p>
          <a:p>
            <a:pPr eaLnBrk="1" hangingPunct="1"/>
            <a:r>
              <a:rPr lang="en-US" smtClean="0"/>
              <a:t>We have a small set of operating systems</a:t>
            </a:r>
          </a:p>
          <a:p>
            <a:pPr lvl="1" eaLnBrk="1" hangingPunct="1"/>
            <a:r>
              <a:rPr lang="en-US" smtClean="0"/>
              <a:t>Unix 70s</a:t>
            </a:r>
          </a:p>
          <a:p>
            <a:pPr lvl="1" eaLnBrk="1" hangingPunct="1"/>
            <a:r>
              <a:rPr lang="en-US" smtClean="0"/>
              <a:t>Windows 80s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Programming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Level Languages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FORTRAN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Courier New" pitchFamily="49" charset="0"/>
              </a:rPr>
              <a:t>      SUBROUTINE PROD(DATA, 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Courier New" pitchFamily="49" charset="0"/>
              </a:rPr>
              <a:t>C MULTIPLY THE ELEMENTS OF DATA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Courier New" pitchFamily="49" charset="0"/>
              </a:rPr>
              <a:t>C TOGETHER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Courier New" pitchFamily="49" charset="0"/>
              </a:rPr>
              <a:t>      REAL PRODCT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Courier New" pitchFamily="49" charset="0"/>
              </a:rPr>
              <a:t>      PRODCT=1;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Courier New" pitchFamily="49" charset="0"/>
              </a:rPr>
              <a:t>      IF(N)9,9,8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Courier New" pitchFamily="49" charset="0"/>
              </a:rPr>
              <a:t>8     DO 9 I=1,N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Courier New" pitchFamily="49" charset="0"/>
              </a:rPr>
              <a:t>      PRODCT=PRODCT*DATA(I)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Courier New" pitchFamily="49" charset="0"/>
              </a:rPr>
              <a:t>9     CONTINUE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Courier New" pitchFamily="49" charset="0"/>
              </a:rPr>
              <a:t>      RETURN PRODCT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Courier New" pitchFamily="49" charset="0"/>
              </a:rPr>
              <a:t>      END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COBOL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000100 IDENTIFICATION DIVISION.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000200 PROGRAM-ID.     HELLOWORLD.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000300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000400*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000500 ENVIRONMENT DIVISION.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000600 CONFIGURATION SECTION.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000700 SOURCE-COMPUTER. RM-COBOL.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000800 OBJECT-COMPUTER. RM-COBOL.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000900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001000 DATA DIVISION.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001100 FILE SECTION.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001200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100000 PROCEDURE DIVISION.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100100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100200 MAIN-LOGIC SECTION.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100300 BEGIN.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100400     DISPLAY " " LINE 1 POSITION 1 ERASE EOS.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100500     DISPLAY "Hello world!" LINE 15 POSITION 10.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100600     STOP RUN.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100700 MAIN-LOGIC-EXIT.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100800     EXIT.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Weaving the Threads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people who should be the first to recognize the value of an innovation are often the last.</a:t>
            </a:r>
          </a:p>
          <a:p>
            <a:pPr eaLnBrk="1" hangingPunct="1"/>
            <a:r>
              <a:rPr lang="en-US" smtClean="0"/>
              <a:t>Obsolete technologies fade away slowly.</a:t>
            </a:r>
          </a:p>
          <a:p>
            <a:pPr eaLnBrk="1" hangingPunct="1"/>
            <a:r>
              <a:rPr lang="en-US" smtClean="0"/>
              <a:t>Sometimes forward, sometimes backward.</a:t>
            </a:r>
          </a:p>
          <a:p>
            <a:pPr eaLnBrk="1" hangingPunct="1"/>
            <a:r>
              <a:rPr lang="en-US" smtClean="0"/>
              <a:t>The Myth of Inevitability.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10 REM HELLO WORLD GAME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20 PRINT "WHAT IS YOUR NAME?"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30 INPUT N$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40 PRINT "HELLO, " &amp; N$ &amp; "!"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50 IF N$="WORLD" THEN 80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60 PRINT "GUESS AGAIN."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70 GOTO 20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80 STOP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4038600" y="838200"/>
            <a:ext cx="1687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BASIC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3768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Business BASIC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038600" y="3657600"/>
            <a:ext cx="3932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Microsoft BASIC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2514600" y="5029200"/>
            <a:ext cx="2916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Visual Basic</a:t>
            </a:r>
          </a:p>
        </p:txBody>
      </p:sp>
      <p:sp>
        <p:nvSpPr>
          <p:cNvPr id="65542" name="Line 8"/>
          <p:cNvSpPr>
            <a:spLocks noChangeShapeType="1"/>
          </p:cNvSpPr>
          <p:nvPr/>
        </p:nvSpPr>
        <p:spPr bwMode="auto">
          <a:xfrm flipH="1">
            <a:off x="2590800" y="1600200"/>
            <a:ext cx="16764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>
            <a:off x="5029200" y="1600200"/>
            <a:ext cx="1219200" cy="1981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10"/>
          <p:cNvSpPr>
            <a:spLocks noChangeShapeType="1"/>
          </p:cNvSpPr>
          <p:nvPr/>
        </p:nvSpPr>
        <p:spPr bwMode="auto">
          <a:xfrm flipH="1">
            <a:off x="4038600" y="4267200"/>
            <a:ext cx="16764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ALGOL 60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best design-by-committee in the history of programming languages.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Structured Programming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GOTO considered harmful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2628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FORTRAN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886200" y="685800"/>
            <a:ext cx="1952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COBOL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477000" y="685800"/>
            <a:ext cx="191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ALGOL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514600" y="5029200"/>
            <a:ext cx="116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PL/I</a:t>
            </a: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2133600" y="1447800"/>
            <a:ext cx="685800" cy="3352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H="1">
            <a:off x="3048000" y="1600200"/>
            <a:ext cx="1981200" cy="3276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>
            <a:off x="3276600" y="1524000"/>
            <a:ext cx="4038600" cy="3352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172200" y="5029200"/>
            <a:ext cx="2613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ALGOL 68</a:t>
            </a: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H="1">
            <a:off x="7467600" y="1524000"/>
            <a:ext cx="0" cy="3429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267200" y="5029200"/>
            <a:ext cx="1154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CPL</a:t>
            </a: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H="1">
            <a:off x="4876800" y="1524000"/>
            <a:ext cx="2514600" cy="3429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5"/>
          <p:cNvSpPr txBox="1">
            <a:spLocks noChangeArrowheads="1"/>
          </p:cNvSpPr>
          <p:nvPr/>
        </p:nvSpPr>
        <p:spPr bwMode="auto">
          <a:xfrm>
            <a:off x="3886200" y="685800"/>
            <a:ext cx="1154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CPL</a:t>
            </a:r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6477000" y="685800"/>
            <a:ext cx="191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ALGOL</a:t>
            </a:r>
          </a:p>
        </p:txBody>
      </p:sp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5943600" y="4724400"/>
            <a:ext cx="1603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Pascal</a:t>
            </a:r>
          </a:p>
        </p:txBody>
      </p:sp>
      <p:sp>
        <p:nvSpPr>
          <p:cNvPr id="69637" name="Line 9"/>
          <p:cNvSpPr>
            <a:spLocks noChangeShapeType="1"/>
          </p:cNvSpPr>
          <p:nvPr/>
        </p:nvSpPr>
        <p:spPr bwMode="auto">
          <a:xfrm flipH="1">
            <a:off x="3124200" y="1524000"/>
            <a:ext cx="1447800" cy="3200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Line 10"/>
          <p:cNvSpPr>
            <a:spLocks noChangeShapeType="1"/>
          </p:cNvSpPr>
          <p:nvPr/>
        </p:nvSpPr>
        <p:spPr bwMode="auto">
          <a:xfrm flipH="1">
            <a:off x="6858000" y="1524000"/>
            <a:ext cx="457200" cy="304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2362200" y="4876800"/>
            <a:ext cx="1497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BCPL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886200" y="685800"/>
            <a:ext cx="1497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BCPL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14400" y="685800"/>
            <a:ext cx="2628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FORTRAN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629400" y="685800"/>
            <a:ext cx="1603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Pascal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H="1">
            <a:off x="4114800" y="1524000"/>
            <a:ext cx="45720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4343400" y="3352800"/>
            <a:ext cx="1524000" cy="1066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733800" y="2590800"/>
            <a:ext cx="527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B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2209800" y="1447800"/>
            <a:ext cx="167640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715000" y="4495800"/>
            <a:ext cx="525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C</a:t>
            </a:r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H="1">
            <a:off x="6172200" y="1447800"/>
            <a:ext cx="1295400" cy="297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Assembly Language </a:t>
            </a:r>
            <a:br>
              <a:rPr lang="en-US" smtClean="0"/>
            </a:br>
            <a:r>
              <a:rPr lang="en-US" smtClean="0"/>
              <a:t>v </a:t>
            </a:r>
            <a:br>
              <a:rPr lang="en-US" smtClean="0"/>
            </a:br>
            <a:r>
              <a:rPr lang="en-US" smtClean="0"/>
              <a:t>High Level Language </a:t>
            </a:r>
            <a:br>
              <a:rPr lang="en-US" smtClean="0"/>
            </a:br>
            <a:r>
              <a:rPr lang="en-US" smtClean="0"/>
              <a:t>Debate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ATA26VID0030D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9450"/>
            <a:ext cx="91440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Atari 2600 VCS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6507 CPU</a:t>
            </a:r>
          </a:p>
          <a:p>
            <a:pPr lvl="1" eaLnBrk="1" hangingPunct="1"/>
            <a:r>
              <a:rPr lang="en-US" smtClean="0"/>
              <a:t>Registers: A X Y S F (8 bit) PC (16 bit)</a:t>
            </a:r>
          </a:p>
          <a:p>
            <a:pPr eaLnBrk="1" hangingPunct="1"/>
            <a:r>
              <a:rPr lang="en-US" smtClean="0"/>
              <a:t>There is no software or firmware in the console.</a:t>
            </a:r>
          </a:p>
          <a:p>
            <a:pPr eaLnBrk="1" hangingPunct="1"/>
            <a:r>
              <a:rPr lang="en-US" smtClean="0"/>
              <a:t>A ROM cartridge can hold 4K or 8K.</a:t>
            </a:r>
          </a:p>
          <a:p>
            <a:pPr eaLnBrk="1" hangingPunct="1"/>
            <a:r>
              <a:rPr lang="en-US" smtClean="0"/>
              <a:t>Console has 128 bytes of RAM.</a:t>
            </a:r>
          </a:p>
          <a:p>
            <a:pPr lvl="1" eaLnBrk="1" hangingPunct="1"/>
            <a:r>
              <a:rPr lang="en-US" smtClean="0"/>
              <a:t>That has to hold all of the game’s dynamic state, including the subroutine stack.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Jacquard Loom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Joseph Pierre Charles </a:t>
            </a:r>
            <a:r>
              <a:rPr lang="en-US" dirty="0" smtClean="0"/>
              <a:t>Jacquard</a:t>
            </a:r>
          </a:p>
          <a:p>
            <a:pPr eaLnBrk="1" hangingPunct="1"/>
            <a:r>
              <a:rPr lang="en-US" dirty="0" smtClean="0"/>
              <a:t>1801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4"/>
          <p:cNvSpPr>
            <a:spLocks noChangeShapeType="1"/>
          </p:cNvSpPr>
          <p:nvPr/>
        </p:nvSpPr>
        <p:spPr bwMode="auto">
          <a:xfrm flipV="1">
            <a:off x="4419600" y="1371600"/>
            <a:ext cx="27432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6477000" y="685800"/>
            <a:ext cx="191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ALGOL</a:t>
            </a: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3505200" y="1905000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Simula</a:t>
            </a: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3429000" y="42672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Smalltalk</a:t>
            </a:r>
          </a:p>
        </p:txBody>
      </p:sp>
      <p:sp>
        <p:nvSpPr>
          <p:cNvPr id="74758" name="Line 8"/>
          <p:cNvSpPr>
            <a:spLocks noChangeShapeType="1"/>
          </p:cNvSpPr>
          <p:nvPr/>
        </p:nvSpPr>
        <p:spPr bwMode="auto">
          <a:xfrm>
            <a:off x="4419600" y="2667000"/>
            <a:ext cx="1524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altos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077200" cy="684053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Smalltalk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result := a &gt; b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    ifTrue:[ 'greater' ]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    ifFalse:[ 'less or equal' ]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4233863" y="1981200"/>
            <a:ext cx="1373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C++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1371600" y="685800"/>
            <a:ext cx="525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C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5638800" y="6096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Smalltalk</a:t>
            </a:r>
          </a:p>
        </p:txBody>
      </p:sp>
      <p:sp>
        <p:nvSpPr>
          <p:cNvPr id="77829" name="Line 6"/>
          <p:cNvSpPr>
            <a:spLocks noChangeShapeType="1"/>
          </p:cNvSpPr>
          <p:nvPr/>
        </p:nvSpPr>
        <p:spPr bwMode="auto">
          <a:xfrm>
            <a:off x="1143000" y="1447800"/>
            <a:ext cx="7543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533400" y="1981200"/>
            <a:ext cx="275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Objective C</a:t>
            </a:r>
          </a:p>
        </p:txBody>
      </p:sp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6553200" y="1981200"/>
            <a:ext cx="1373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Eiffel</a:t>
            </a:r>
          </a:p>
        </p:txBody>
      </p:sp>
      <p:sp>
        <p:nvSpPr>
          <p:cNvPr id="77832" name="Line 9"/>
          <p:cNvSpPr>
            <a:spLocks noChangeShapeType="1"/>
          </p:cNvSpPr>
          <p:nvPr/>
        </p:nvSpPr>
        <p:spPr bwMode="auto">
          <a:xfrm flipV="1">
            <a:off x="7086600" y="14478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3" name="Line 11"/>
          <p:cNvSpPr>
            <a:spLocks noChangeShapeType="1"/>
          </p:cNvSpPr>
          <p:nvPr/>
        </p:nvSpPr>
        <p:spPr bwMode="auto">
          <a:xfrm flipH="1" flipV="1">
            <a:off x="1600200" y="14478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Line 12"/>
          <p:cNvSpPr>
            <a:spLocks noChangeShapeType="1"/>
          </p:cNvSpPr>
          <p:nvPr/>
        </p:nvSpPr>
        <p:spPr bwMode="auto">
          <a:xfrm flipH="1" flipV="1">
            <a:off x="4953000" y="14478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Text Box 14"/>
          <p:cNvSpPr txBox="1">
            <a:spLocks noChangeArrowheads="1"/>
          </p:cNvSpPr>
          <p:nvPr/>
        </p:nvSpPr>
        <p:spPr bwMode="auto">
          <a:xfrm>
            <a:off x="4495800" y="3276600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</a:t>
            </a:r>
          </a:p>
        </p:txBody>
      </p:sp>
      <p:sp>
        <p:nvSpPr>
          <p:cNvPr id="77836" name="Line 16"/>
          <p:cNvSpPr>
            <a:spLocks noChangeShapeType="1"/>
          </p:cNvSpPr>
          <p:nvPr/>
        </p:nvSpPr>
        <p:spPr bwMode="auto">
          <a:xfrm flipH="1" flipV="1">
            <a:off x="5029200" y="2667000"/>
            <a:ext cx="762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7" name="Text Box 18"/>
          <p:cNvSpPr txBox="1">
            <a:spLocks noChangeArrowheads="1"/>
          </p:cNvSpPr>
          <p:nvPr/>
        </p:nvSpPr>
        <p:spPr bwMode="auto">
          <a:xfrm>
            <a:off x="4724400" y="4800600"/>
            <a:ext cx="915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C#</a:t>
            </a:r>
          </a:p>
        </p:txBody>
      </p:sp>
      <p:sp>
        <p:nvSpPr>
          <p:cNvPr id="77838" name="Line 20"/>
          <p:cNvSpPr>
            <a:spLocks noChangeShapeType="1"/>
          </p:cNvSpPr>
          <p:nvPr/>
        </p:nvSpPr>
        <p:spPr bwMode="auto">
          <a:xfrm flipH="1" flipV="1">
            <a:off x="5105400" y="4038600"/>
            <a:ext cx="762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Object Oriented Programming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1967 Simula</a:t>
            </a:r>
          </a:p>
          <a:p>
            <a:pPr eaLnBrk="1" hangingPunct="1"/>
            <a:r>
              <a:rPr lang="en-US" smtClean="0"/>
              <a:t>1971 Kay begins Smalltalk</a:t>
            </a:r>
          </a:p>
          <a:p>
            <a:pPr eaLnBrk="1" hangingPunct="1"/>
            <a:r>
              <a:rPr lang="en-US" smtClean="0"/>
              <a:t>1980 Smalltalk released</a:t>
            </a:r>
          </a:p>
          <a:p>
            <a:pPr eaLnBrk="1" hangingPunct="1"/>
            <a:r>
              <a:rPr lang="en-US" smtClean="0"/>
              <a:t>1985 C++ Programming Language</a:t>
            </a:r>
          </a:p>
          <a:p>
            <a:pPr eaLnBrk="1" hangingPunct="1"/>
            <a:r>
              <a:rPr lang="en-US" smtClean="0"/>
              <a:t>1995 The Java Programming Language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Leaps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Plugboards</a:t>
            </a:r>
          </a:p>
          <a:p>
            <a:pPr eaLnBrk="1" hangingPunct="1"/>
            <a:r>
              <a:rPr lang="en-US" smtClean="0"/>
              <a:t>Symbolic Assembly Language</a:t>
            </a:r>
          </a:p>
          <a:p>
            <a:pPr eaLnBrk="1" hangingPunct="1"/>
            <a:r>
              <a:rPr lang="en-US" smtClean="0"/>
              <a:t>High Level Languages</a:t>
            </a:r>
          </a:p>
          <a:p>
            <a:pPr eaLnBrk="1" hangingPunct="1"/>
            <a:r>
              <a:rPr lang="en-US" smtClean="0"/>
              <a:t>Structured Programming</a:t>
            </a:r>
          </a:p>
          <a:p>
            <a:pPr eaLnBrk="1" hangingPunct="1"/>
            <a:r>
              <a:rPr lang="en-US" smtClean="0"/>
              <a:t>Object Oriented Programming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5638800" y="6096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Smalltalk</a:t>
            </a:r>
          </a:p>
        </p:txBody>
      </p:sp>
      <p:sp>
        <p:nvSpPr>
          <p:cNvPr id="80899" name="Text Box 13"/>
          <p:cNvSpPr txBox="1">
            <a:spLocks noChangeArrowheads="1"/>
          </p:cNvSpPr>
          <p:nvPr/>
        </p:nvSpPr>
        <p:spPr bwMode="auto">
          <a:xfrm>
            <a:off x="4495800" y="3276600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Self</a:t>
            </a:r>
          </a:p>
        </p:txBody>
      </p:sp>
      <p:sp>
        <p:nvSpPr>
          <p:cNvPr id="80900" name="Line 15"/>
          <p:cNvSpPr>
            <a:spLocks noChangeShapeType="1"/>
          </p:cNvSpPr>
          <p:nvPr/>
        </p:nvSpPr>
        <p:spPr bwMode="auto">
          <a:xfrm flipV="1">
            <a:off x="5105400" y="1295400"/>
            <a:ext cx="1676400" cy="1981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Actor Model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if “send a message” meant “send a message”.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4419600" y="609600"/>
            <a:ext cx="3940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The Actor Model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128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LISP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 flipV="1">
            <a:off x="2209800" y="1371600"/>
            <a:ext cx="2209800" cy="2514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581400" y="4038600"/>
            <a:ext cx="1909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Scheme</a:t>
            </a: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flipV="1">
            <a:off x="4876800" y="1447800"/>
            <a:ext cx="152400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4419600" y="609600"/>
            <a:ext cx="3940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The Actor Model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267200" y="45720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E</a:t>
            </a: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 flipV="1">
            <a:off x="1828800" y="3124200"/>
            <a:ext cx="259080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962400" y="2514600"/>
            <a:ext cx="1362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Joule</a:t>
            </a:r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 flipV="1">
            <a:off x="4724400" y="1447800"/>
            <a:ext cx="167640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219200" y="2438400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</a:t>
            </a:r>
          </a:p>
        </p:txBody>
      </p:sp>
      <p:sp>
        <p:nvSpPr>
          <p:cNvPr id="83976" name="Line 9"/>
          <p:cNvSpPr>
            <a:spLocks noChangeShapeType="1"/>
          </p:cNvSpPr>
          <p:nvPr/>
        </p:nvSpPr>
        <p:spPr bwMode="auto">
          <a:xfrm flipV="1">
            <a:off x="4648200" y="3200400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7" name="Text Box 11"/>
          <p:cNvSpPr txBox="1">
            <a:spLocks noChangeArrowheads="1"/>
          </p:cNvSpPr>
          <p:nvPr/>
        </p:nvSpPr>
        <p:spPr bwMode="auto">
          <a:xfrm>
            <a:off x="2590800" y="5181600"/>
            <a:ext cx="4014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heltenhm BdHd BT" pitchFamily="18" charset="0"/>
              </a:rPr>
              <a:t>The Object Capability Model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5" descr="Jacqu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188" y="0"/>
            <a:ext cx="5129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2071688" y="609600"/>
          <a:ext cx="500062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Image" r:id="rId3" imgW="6666667" imgH="7517460" progId="Photoshop.Image.11">
                  <p:embed/>
                </p:oleObj>
              </mc:Choice>
              <mc:Fallback>
                <p:oleObj name="Image" r:id="rId3" imgW="6666667" imgH="7517460" progId="Photoshop.Image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609600"/>
                        <a:ext cx="500062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hypercar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4800"/>
            <a:ext cx="9144000" cy="6361113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HyperCard types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Stack: contains backgrounds and cards</a:t>
            </a:r>
          </a:p>
          <a:p>
            <a:pPr eaLnBrk="1" hangingPunct="1"/>
            <a:r>
              <a:rPr lang="en-US" smtClean="0"/>
              <a:t>Background: an image and buttons and fields</a:t>
            </a:r>
          </a:p>
          <a:p>
            <a:pPr eaLnBrk="1" hangingPunct="1"/>
            <a:r>
              <a:rPr lang="en-US" smtClean="0"/>
              <a:t>Card: a background and buttons and fields</a:t>
            </a:r>
          </a:p>
          <a:p>
            <a:pPr eaLnBrk="1" hangingPunct="1"/>
            <a:r>
              <a:rPr lang="en-US" smtClean="0"/>
              <a:t>Button: text and/or image</a:t>
            </a:r>
          </a:p>
          <a:p>
            <a:pPr eaLnBrk="1" hangingPunct="1"/>
            <a:r>
              <a:rPr lang="en-US" smtClean="0"/>
              <a:t>Field: text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7" descr="button_proper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HyperTalk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on mouseUp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  put "100,100" into pos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  repeat with x = 1 to the </a:t>
            </a:r>
            <a:r>
              <a:rPr lang="en-US" b="1" smtClean="0"/>
              <a:t>¬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       number of card buttons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    set the location of card </a:t>
            </a:r>
            <a:r>
              <a:rPr lang="en-US" b="1" smtClean="0"/>
              <a:t>¬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       button x to pos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    add 15 to item 1 of pos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  end repeat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end mouseUp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HyperCard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Stacks of cards containing images, buttons, and text fields.</a:t>
            </a:r>
          </a:p>
          <a:p>
            <a:pPr eaLnBrk="1" hangingPunct="1"/>
            <a:r>
              <a:rPr lang="en-US" smtClean="0"/>
              <a:t>Didn't anticipate color.</a:t>
            </a:r>
          </a:p>
          <a:p>
            <a:pPr eaLnBrk="1" hangingPunct="1"/>
            <a:r>
              <a:rPr lang="en-US" smtClean="0"/>
              <a:t>Didn't anticipate text links.</a:t>
            </a:r>
          </a:p>
          <a:p>
            <a:pPr eaLnBrk="1" hangingPunct="1"/>
            <a:r>
              <a:rPr lang="en-US" smtClean="0"/>
              <a:t>Didn't anticipate networking.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decade later, cards would become pages.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4419600" y="609600"/>
            <a:ext cx="3757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Engelbart’s NLS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657600" y="4648200"/>
            <a:ext cx="170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WWW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62400" y="2514600"/>
            <a:ext cx="3881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Nelson’s Xanadu</a:t>
            </a:r>
          </a:p>
        </p:txBody>
      </p:sp>
      <p:sp>
        <p:nvSpPr>
          <p:cNvPr id="90117" name="Line 6"/>
          <p:cNvSpPr>
            <a:spLocks noChangeShapeType="1"/>
          </p:cNvSpPr>
          <p:nvPr/>
        </p:nvSpPr>
        <p:spPr bwMode="auto">
          <a:xfrm flipV="1">
            <a:off x="5638800" y="1447800"/>
            <a:ext cx="76200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8" name="Line 8"/>
          <p:cNvSpPr>
            <a:spLocks noChangeShapeType="1"/>
          </p:cNvSpPr>
          <p:nvPr/>
        </p:nvSpPr>
        <p:spPr bwMode="auto">
          <a:xfrm flipV="1">
            <a:off x="2057400" y="3352800"/>
            <a:ext cx="30480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Text Box 10"/>
          <p:cNvSpPr txBox="1">
            <a:spLocks noChangeArrowheads="1"/>
          </p:cNvSpPr>
          <p:nvPr/>
        </p:nvSpPr>
        <p:spPr bwMode="auto">
          <a:xfrm>
            <a:off x="533400" y="4191000"/>
            <a:ext cx="2617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HyperCard</a:t>
            </a:r>
          </a:p>
        </p:txBody>
      </p:sp>
      <p:sp>
        <p:nvSpPr>
          <p:cNvPr id="90120" name="Line 11"/>
          <p:cNvSpPr>
            <a:spLocks noChangeShapeType="1"/>
          </p:cNvSpPr>
          <p:nvPr/>
        </p:nvSpPr>
        <p:spPr bwMode="auto">
          <a:xfrm flipV="1">
            <a:off x="4648200" y="3352800"/>
            <a:ext cx="60960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2438400" y="609600"/>
            <a:ext cx="170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WWW</a:t>
            </a:r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5638800" y="3505200"/>
            <a:ext cx="2054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Spyglass</a:t>
            </a:r>
          </a:p>
        </p:txBody>
      </p:sp>
      <p:sp>
        <p:nvSpPr>
          <p:cNvPr id="91140" name="Line 5"/>
          <p:cNvSpPr>
            <a:spLocks noChangeShapeType="1"/>
          </p:cNvSpPr>
          <p:nvPr/>
        </p:nvSpPr>
        <p:spPr bwMode="auto">
          <a:xfrm flipV="1">
            <a:off x="3200400" y="1295400"/>
            <a:ext cx="762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1" name="Line 6"/>
          <p:cNvSpPr>
            <a:spLocks noChangeShapeType="1"/>
          </p:cNvSpPr>
          <p:nvPr/>
        </p:nvSpPr>
        <p:spPr bwMode="auto">
          <a:xfrm flipV="1">
            <a:off x="1752600" y="2819400"/>
            <a:ext cx="1371600" cy="1447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2" name="Text Box 7"/>
          <p:cNvSpPr txBox="1">
            <a:spLocks noChangeArrowheads="1"/>
          </p:cNvSpPr>
          <p:nvPr/>
        </p:nvSpPr>
        <p:spPr bwMode="auto">
          <a:xfrm>
            <a:off x="533400" y="4191000"/>
            <a:ext cx="218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Netscape</a:t>
            </a:r>
          </a:p>
        </p:txBody>
      </p:sp>
      <p:sp>
        <p:nvSpPr>
          <p:cNvPr id="91143" name="Line 8"/>
          <p:cNvSpPr>
            <a:spLocks noChangeShapeType="1"/>
          </p:cNvSpPr>
          <p:nvPr/>
        </p:nvSpPr>
        <p:spPr bwMode="auto">
          <a:xfrm>
            <a:off x="3886200" y="2743200"/>
            <a:ext cx="26670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4" name="Text Box 9"/>
          <p:cNvSpPr txBox="1">
            <a:spLocks noChangeArrowheads="1"/>
          </p:cNvSpPr>
          <p:nvPr/>
        </p:nvSpPr>
        <p:spPr bwMode="auto">
          <a:xfrm>
            <a:off x="2286000" y="2057400"/>
            <a:ext cx="1747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Mosaic</a:t>
            </a:r>
          </a:p>
        </p:txBody>
      </p:sp>
      <p:sp>
        <p:nvSpPr>
          <p:cNvPr id="91145" name="Text Box 11"/>
          <p:cNvSpPr txBox="1">
            <a:spLocks noChangeArrowheads="1"/>
          </p:cNvSpPr>
          <p:nvPr/>
        </p:nvSpPr>
        <p:spPr bwMode="auto">
          <a:xfrm>
            <a:off x="4648200" y="4953000"/>
            <a:ext cx="3997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Internet Explorer</a:t>
            </a:r>
          </a:p>
        </p:txBody>
      </p:sp>
      <p:sp>
        <p:nvSpPr>
          <p:cNvPr id="91146" name="Line 12"/>
          <p:cNvSpPr>
            <a:spLocks noChangeShapeType="1"/>
          </p:cNvSpPr>
          <p:nvPr/>
        </p:nvSpPr>
        <p:spPr bwMode="auto">
          <a:xfrm flipV="1">
            <a:off x="6781800" y="42672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Brendan Eich by superfluit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88"/>
            <a:ext cx="7467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624263" y="2019300"/>
            <a:ext cx="1909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Scheme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553200" y="2019300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Self</a:t>
            </a: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 flipH="1" flipV="1">
            <a:off x="2133600" y="2743200"/>
            <a:ext cx="21336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9" name="Line 7"/>
          <p:cNvSpPr>
            <a:spLocks noChangeShapeType="1"/>
          </p:cNvSpPr>
          <p:nvPr/>
        </p:nvSpPr>
        <p:spPr bwMode="auto">
          <a:xfrm>
            <a:off x="4495800" y="2743200"/>
            <a:ext cx="1524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8"/>
          <p:cNvSpPr txBox="1">
            <a:spLocks noChangeArrowheads="1"/>
          </p:cNvSpPr>
          <p:nvPr/>
        </p:nvSpPr>
        <p:spPr bwMode="auto">
          <a:xfrm>
            <a:off x="1447800" y="2019300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</a:t>
            </a:r>
          </a:p>
        </p:txBody>
      </p:sp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3276600" y="4343400"/>
            <a:ext cx="2476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JavaScript</a:t>
            </a:r>
          </a:p>
        </p:txBody>
      </p:sp>
      <p:sp>
        <p:nvSpPr>
          <p:cNvPr id="93192" name="Line 10"/>
          <p:cNvSpPr>
            <a:spLocks noChangeShapeType="1"/>
          </p:cNvSpPr>
          <p:nvPr/>
        </p:nvSpPr>
        <p:spPr bwMode="auto">
          <a:xfrm flipV="1">
            <a:off x="5029200" y="2895600"/>
            <a:ext cx="205740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Industrial Sabotage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Babel</a:t>
            </a:r>
          </a:p>
        </p:txBody>
      </p:sp>
      <p:sp>
        <p:nvSpPr>
          <p:cNvPr id="9421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Jean Sammet (1969)</a:t>
            </a:r>
          </a:p>
          <a:p>
            <a:pPr eaLnBrk="1" hangingPunct="1"/>
            <a:r>
              <a:rPr lang="en-US" smtClean="0"/>
              <a:t>It described &gt; 100 languages</a:t>
            </a:r>
          </a:p>
          <a:p>
            <a:pPr eaLnBrk="1" hangingPunct="1"/>
            <a:r>
              <a:rPr lang="en-US" smtClean="0"/>
              <a:t>We are now in another period of language design innovation</a:t>
            </a:r>
          </a:p>
          <a:p>
            <a:pPr eaLnBrk="1" hangingPunct="1"/>
            <a:r>
              <a:rPr lang="en-US" smtClean="0"/>
              <a:t>Haskell, Erlang, Scala…</a:t>
            </a:r>
          </a:p>
        </p:txBody>
      </p:sp>
      <p:pic>
        <p:nvPicPr>
          <p:cNvPr id="94212" name="Picture 7" descr="74e179edd7a03cd48dca6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3147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time:</a:t>
            </a:r>
          </a:p>
        </p:txBody>
      </p:sp>
      <p:sp>
        <p:nvSpPr>
          <p:cNvPr id="9523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</a:t>
            </a:r>
          </a:p>
          <a:p>
            <a:pPr eaLnBrk="1" hangingPunct="1"/>
            <a:r>
              <a:rPr lang="en-US" smtClean="0"/>
              <a:t>And then there was JavaScript.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964</Words>
  <Application>Microsoft Office PowerPoint</Application>
  <PresentationFormat>On-screen Show (4:3)</PresentationFormat>
  <Paragraphs>262</Paragraphs>
  <Slides>91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100" baseType="lpstr">
      <vt:lpstr>Arial</vt:lpstr>
      <vt:lpstr>Cheltenhm XBdCn BT</vt:lpstr>
      <vt:lpstr>Calibri</vt:lpstr>
      <vt:lpstr>Cheltenhm BdCn BT</vt:lpstr>
      <vt:lpstr>Courier New</vt:lpstr>
      <vt:lpstr>Cheltenhm BdHd BT</vt:lpstr>
      <vt:lpstr>Default Design</vt:lpstr>
      <vt:lpstr>Visio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Weaving the Threads</vt:lpstr>
      <vt:lpstr>Jacquard Loom</vt:lpstr>
      <vt:lpstr>PowerPoint Presentation</vt:lpstr>
      <vt:lpstr>Industrial Sabotage</vt:lpstr>
      <vt:lpstr>Hollerith Card Tabulating Machine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Record Management</vt:lpstr>
      <vt:lpstr>PowerPoint Presentation</vt:lpstr>
      <vt:lpstr>The punched card was</vt:lpstr>
      <vt:lpstr>PowerPoint Presentation</vt:lpstr>
      <vt:lpstr>The Rise of the Mainframe</vt:lpstr>
      <vt:lpstr>Assembly Language</vt:lpstr>
      <vt:lpstr>Enormous architectural variety</vt:lpstr>
      <vt:lpstr>PowerPoint Presentation</vt:lpstr>
      <vt:lpstr>PowerPoint Presentation</vt:lpstr>
      <vt:lpstr>PowerPoint Presentation</vt:lpstr>
      <vt:lpstr>Batch Mode</vt:lpstr>
      <vt:lpstr>Punch cards and mainframes</vt:lpstr>
      <vt:lpstr>Bugs</vt:lpstr>
      <vt:lpstr>Grace Hopper's Bug</vt:lpstr>
      <vt:lpstr>Timesharing</vt:lpstr>
      <vt:lpstr>PowerPoint Presentation</vt:lpstr>
      <vt:lpstr>ASCII | National Character Sets | </vt:lpstr>
      <vt:lpstr>Carriage Return Linefeed</vt:lpstr>
      <vt:lpstr>Batch v Timesharing</vt:lpstr>
      <vt:lpstr>Social Timesharing</vt:lpstr>
      <vt:lpstr>EDIT | TECO | EMACS</vt:lpstr>
      <vt:lpstr>PowerPoint Presentation</vt:lpstr>
      <vt:lpstr>PowerPoint Presentation</vt:lpstr>
      <vt:lpstr>3270</vt:lpstr>
      <vt:lpstr>Doug Engelbart The Mother of All Demos (1968)</vt:lpstr>
      <vt:lpstr>Minicomputers</vt:lpstr>
      <vt:lpstr>Microcomputers</vt:lpstr>
      <vt:lpstr>8 bit generation</vt:lpstr>
      <vt:lpstr>Personal Computing</vt:lpstr>
      <vt:lpstr>Z80</vt:lpstr>
      <vt:lpstr>16 bit generation</vt:lpstr>
      <vt:lpstr>Z80 v 8086</vt:lpstr>
      <vt:lpstr>Personal Computing</vt:lpstr>
      <vt:lpstr>Z80 v 8086 v 386</vt:lpstr>
      <vt:lpstr>PowerPoint Presentation</vt:lpstr>
      <vt:lpstr>The complexity for minimum component costs has increased at a rate of roughly a factor of two per year ... Over the longer term, the rate of increase is a bit more uncertain, although there is no reason to believe it will not remain nearly constant for at least 10 years. </vt:lpstr>
      <vt:lpstr>PowerPoint Presentation</vt:lpstr>
      <vt:lpstr>Moore's prediction became a self-fulfilling prophesy.</vt:lpstr>
      <vt:lpstr>An End to Innovation</vt:lpstr>
      <vt:lpstr>Automatic Programming</vt:lpstr>
      <vt:lpstr>FORTRAN</vt:lpstr>
      <vt:lpstr>COBOL</vt:lpstr>
      <vt:lpstr>BASIC</vt:lpstr>
      <vt:lpstr>PowerPoint Presentation</vt:lpstr>
      <vt:lpstr>ALGOL 60</vt:lpstr>
      <vt:lpstr>Structured Programming</vt:lpstr>
      <vt:lpstr>PowerPoint Presentation</vt:lpstr>
      <vt:lpstr>PowerPoint Presentation</vt:lpstr>
      <vt:lpstr>PowerPoint Presentation</vt:lpstr>
      <vt:lpstr>Assembly Language  v  High Level Language  Debate</vt:lpstr>
      <vt:lpstr>PowerPoint Presentation</vt:lpstr>
      <vt:lpstr>Atari 2600 VCS</vt:lpstr>
      <vt:lpstr>PowerPoint Presentation</vt:lpstr>
      <vt:lpstr>PowerPoint Presentation</vt:lpstr>
      <vt:lpstr>Smalltalk</vt:lpstr>
      <vt:lpstr>PowerPoint Presentation</vt:lpstr>
      <vt:lpstr>Object Oriented Programming</vt:lpstr>
      <vt:lpstr>Leaps</vt:lpstr>
      <vt:lpstr>PowerPoint Presentation</vt:lpstr>
      <vt:lpstr>The Actor Model</vt:lpstr>
      <vt:lpstr>PowerPoint Presentation</vt:lpstr>
      <vt:lpstr>PowerPoint Presentation</vt:lpstr>
      <vt:lpstr>PowerPoint Presentation</vt:lpstr>
      <vt:lpstr>PowerPoint Presentation</vt:lpstr>
      <vt:lpstr>HyperCard types</vt:lpstr>
      <vt:lpstr>PowerPoint Presentation</vt:lpstr>
      <vt:lpstr>HyperTalk</vt:lpstr>
      <vt:lpstr>HyperCard</vt:lpstr>
      <vt:lpstr>PowerPoint Presentation</vt:lpstr>
      <vt:lpstr>PowerPoint Presentation</vt:lpstr>
      <vt:lpstr>PowerPoint Presentation</vt:lpstr>
      <vt:lpstr>PowerPoint Presentation</vt:lpstr>
      <vt:lpstr>Babel</vt:lpstr>
      <vt:lpstr>Next time: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JavaScript</dc:title>
  <dc:subject>Volume One: The Early Years</dc:subject>
  <dc:creator>Douglas Crockford</dc:creator>
  <cp:lastModifiedBy>Douglas Crockford</cp:lastModifiedBy>
  <cp:revision>99</cp:revision>
  <dcterms:created xsi:type="dcterms:W3CDTF">2009-10-26T16:53:11Z</dcterms:created>
  <dcterms:modified xsi:type="dcterms:W3CDTF">2012-12-19T14:26:22Z</dcterms:modified>
</cp:coreProperties>
</file>